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1" r:id="rId6"/>
    <p:sldId id="263" r:id="rId7"/>
    <p:sldId id="264" r:id="rId8"/>
    <p:sldId id="294" r:id="rId9"/>
    <p:sldId id="266" r:id="rId10"/>
    <p:sldId id="267" r:id="rId11"/>
    <p:sldId id="268" r:id="rId12"/>
    <p:sldId id="269" r:id="rId13"/>
    <p:sldId id="270" r:id="rId14"/>
    <p:sldId id="260" r:id="rId15"/>
    <p:sldId id="273" r:id="rId16"/>
    <p:sldId id="272" r:id="rId17"/>
    <p:sldId id="274" r:id="rId18"/>
    <p:sldId id="289" r:id="rId19"/>
    <p:sldId id="295" r:id="rId20"/>
    <p:sldId id="275" r:id="rId21"/>
    <p:sldId id="276" r:id="rId22"/>
    <p:sldId id="277" r:id="rId23"/>
    <p:sldId id="291" r:id="rId24"/>
    <p:sldId id="290" r:id="rId25"/>
    <p:sldId id="292" r:id="rId26"/>
    <p:sldId id="293" r:id="rId27"/>
    <p:sldId id="282" r:id="rId28"/>
    <p:sldId id="283" r:id="rId29"/>
    <p:sldId id="284" r:id="rId30"/>
    <p:sldId id="285" r:id="rId31"/>
    <p:sldId id="286" r:id="rId32"/>
    <p:sldId id="287" r:id="rId33"/>
    <p:sldId id="296"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3"/>
    <p:restoredTop sz="94610"/>
  </p:normalViewPr>
  <p:slideViewPr>
    <p:cSldViewPr snapToGrid="0" snapToObjects="1">
      <p:cViewPr varScale="1">
        <p:scale>
          <a:sx n="94" d="100"/>
          <a:sy n="94" d="100"/>
        </p:scale>
        <p:origin x="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1A9883-7EA1-904A-897C-6805439FE77F}"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GB"/>
        </a:p>
      </dgm:t>
    </dgm:pt>
    <dgm:pt modelId="{3FA92504-05EC-674D-801C-A10566242D7A}">
      <dgm:prSet phldrT="[Text]" custT="1"/>
      <dgm:spPr>
        <a:solidFill>
          <a:schemeClr val="accent6">
            <a:lumMod val="50000"/>
          </a:schemeClr>
        </a:solidFill>
      </dgm:spPr>
      <dgm:t>
        <a:bodyPr/>
        <a:lstStyle/>
        <a:p>
          <a:r>
            <a:rPr lang="en-GB" sz="2000" dirty="0">
              <a:latin typeface="Source Sans Pro" panose="020B0503030403020204" pitchFamily="34" charset="0"/>
              <a:ea typeface="Source Sans Pro" panose="020B0503030403020204" pitchFamily="34" charset="0"/>
            </a:rPr>
            <a:t>$310 billion </a:t>
          </a:r>
        </a:p>
        <a:p>
          <a:r>
            <a:rPr lang="en-GB" sz="2000" dirty="0">
              <a:latin typeface="Source Sans Pro" panose="020B0503030403020204" pitchFamily="34" charset="0"/>
              <a:ea typeface="Source Sans Pro" panose="020B0503030403020204" pitchFamily="34" charset="0"/>
            </a:rPr>
            <a:t>Globally</a:t>
          </a:r>
        </a:p>
      </dgm:t>
    </dgm:pt>
    <dgm:pt modelId="{ABDE10DE-ED33-FA44-AE55-9652271626A6}" type="parTrans" cxnId="{E3FAE1CD-F507-AE41-B802-F6D0178FC144}">
      <dgm:prSet/>
      <dgm:spPr/>
      <dgm:t>
        <a:bodyPr/>
        <a:lstStyle/>
        <a:p>
          <a:endParaRPr lang="en-GB"/>
        </a:p>
      </dgm:t>
    </dgm:pt>
    <dgm:pt modelId="{EB52C490-C69C-7948-88E0-FE19C984558A}" type="sibTrans" cxnId="{E3FAE1CD-F507-AE41-B802-F6D0178FC144}">
      <dgm:prSet/>
      <dgm:spPr/>
      <dgm:t>
        <a:bodyPr/>
        <a:lstStyle/>
        <a:p>
          <a:endParaRPr lang="en-GB"/>
        </a:p>
      </dgm:t>
    </dgm:pt>
    <dgm:pt modelId="{A1A9BB50-9A74-8B45-848A-E7E0BDB5E3B8}">
      <dgm:prSet phldrT="[Text]" custT="1"/>
      <dgm:spPr>
        <a:solidFill>
          <a:schemeClr val="accent6">
            <a:lumMod val="75000"/>
          </a:schemeClr>
        </a:solidFill>
      </dgm:spPr>
      <dgm:t>
        <a:bodyPr/>
        <a:lstStyle/>
        <a:p>
          <a:r>
            <a:rPr lang="en-GB" sz="2000" dirty="0">
              <a:latin typeface="Source Sans Pro" panose="020B0503030403020204" pitchFamily="34" charset="0"/>
              <a:ea typeface="Source Sans Pro" panose="020B0503030403020204" pitchFamily="34" charset="0"/>
            </a:rPr>
            <a:t>$500 million</a:t>
          </a:r>
        </a:p>
        <a:p>
          <a:r>
            <a:rPr lang="en-GB" sz="2000" dirty="0">
              <a:latin typeface="Source Sans Pro" panose="020B0503030403020204" pitchFamily="34" charset="0"/>
              <a:ea typeface="Source Sans Pro" panose="020B0503030403020204" pitchFamily="34" charset="0"/>
            </a:rPr>
            <a:t>USA</a:t>
          </a:r>
        </a:p>
      </dgm:t>
    </dgm:pt>
    <dgm:pt modelId="{FAF1D553-56DC-2948-9E17-2238E7A039CC}" type="parTrans" cxnId="{EF92B1F6-60F2-9441-B7E9-50042C31400D}">
      <dgm:prSet/>
      <dgm:spPr/>
      <dgm:t>
        <a:bodyPr/>
        <a:lstStyle/>
        <a:p>
          <a:endParaRPr lang="en-GB"/>
        </a:p>
      </dgm:t>
    </dgm:pt>
    <dgm:pt modelId="{A73FB654-A44E-584C-9624-FB29E76EAD82}" type="sibTrans" cxnId="{EF92B1F6-60F2-9441-B7E9-50042C31400D}">
      <dgm:prSet/>
      <dgm:spPr/>
      <dgm:t>
        <a:bodyPr/>
        <a:lstStyle/>
        <a:p>
          <a:endParaRPr lang="en-GB"/>
        </a:p>
      </dgm:t>
    </dgm:pt>
    <dgm:pt modelId="{107DA3EA-EE85-C246-B8B9-98EE85710AE8}">
      <dgm:prSet phldrT="[Text]" custT="1"/>
      <dgm:spPr>
        <a:solidFill>
          <a:schemeClr val="accent6">
            <a:lumMod val="60000"/>
            <a:lumOff val="40000"/>
          </a:schemeClr>
        </a:solidFill>
      </dgm:spPr>
      <dgm:t>
        <a:bodyPr/>
        <a:lstStyle/>
        <a:p>
          <a:r>
            <a:rPr lang="en-GB" sz="2000" dirty="0">
              <a:latin typeface="Source Sans Pro" panose="020B0503030403020204" pitchFamily="34" charset="0"/>
              <a:ea typeface="Source Sans Pro" panose="020B0503030403020204" pitchFamily="34" charset="0"/>
            </a:rPr>
            <a:t>$40 million</a:t>
          </a:r>
        </a:p>
        <a:p>
          <a:r>
            <a:rPr lang="en-GB" sz="2000" dirty="0">
              <a:latin typeface="Source Sans Pro" panose="020B0503030403020204" pitchFamily="34" charset="0"/>
              <a:ea typeface="Source Sans Pro" panose="020B0503030403020204" pitchFamily="34" charset="0"/>
            </a:rPr>
            <a:t>NYC</a:t>
          </a:r>
        </a:p>
      </dgm:t>
    </dgm:pt>
    <dgm:pt modelId="{84E96CD3-2ADF-A548-8173-CC87A17F3D7D}" type="parTrans" cxnId="{4B532069-A044-4946-9B54-572655BB6A51}">
      <dgm:prSet/>
      <dgm:spPr/>
      <dgm:t>
        <a:bodyPr/>
        <a:lstStyle/>
        <a:p>
          <a:endParaRPr lang="en-GB"/>
        </a:p>
      </dgm:t>
    </dgm:pt>
    <dgm:pt modelId="{70304E91-2ACD-C244-9521-04344BF5F56E}" type="sibTrans" cxnId="{4B532069-A044-4946-9B54-572655BB6A51}">
      <dgm:prSet/>
      <dgm:spPr/>
      <dgm:t>
        <a:bodyPr/>
        <a:lstStyle/>
        <a:p>
          <a:endParaRPr lang="en-GB"/>
        </a:p>
      </dgm:t>
    </dgm:pt>
    <dgm:pt modelId="{82822AC5-F02D-DF4F-8B8B-906FDFA01FDE}" type="pres">
      <dgm:prSet presAssocID="{721A9883-7EA1-904A-897C-6805439FE77F}" presName="Name0" presStyleCnt="0">
        <dgm:presLayoutVars>
          <dgm:chMax val="7"/>
          <dgm:resizeHandles val="exact"/>
        </dgm:presLayoutVars>
      </dgm:prSet>
      <dgm:spPr/>
    </dgm:pt>
    <dgm:pt modelId="{258669E4-C542-D647-9A04-97984BAA0813}" type="pres">
      <dgm:prSet presAssocID="{721A9883-7EA1-904A-897C-6805439FE77F}" presName="comp1" presStyleCnt="0"/>
      <dgm:spPr/>
    </dgm:pt>
    <dgm:pt modelId="{8941BFFE-A4EB-7248-9A34-1EC292A01126}" type="pres">
      <dgm:prSet presAssocID="{721A9883-7EA1-904A-897C-6805439FE77F}" presName="circle1" presStyleLbl="node1" presStyleIdx="0" presStyleCnt="3"/>
      <dgm:spPr/>
    </dgm:pt>
    <dgm:pt modelId="{E569A561-3A96-0640-B740-E29FCD2E896C}" type="pres">
      <dgm:prSet presAssocID="{721A9883-7EA1-904A-897C-6805439FE77F}" presName="c1text" presStyleLbl="node1" presStyleIdx="0" presStyleCnt="3">
        <dgm:presLayoutVars>
          <dgm:bulletEnabled val="1"/>
        </dgm:presLayoutVars>
      </dgm:prSet>
      <dgm:spPr/>
    </dgm:pt>
    <dgm:pt modelId="{A94D0482-CCDF-2042-94B8-24A6FFAF1B71}" type="pres">
      <dgm:prSet presAssocID="{721A9883-7EA1-904A-897C-6805439FE77F}" presName="comp2" presStyleCnt="0"/>
      <dgm:spPr/>
    </dgm:pt>
    <dgm:pt modelId="{FA5BC749-EB41-7641-95BA-21140D2C3E68}" type="pres">
      <dgm:prSet presAssocID="{721A9883-7EA1-904A-897C-6805439FE77F}" presName="circle2" presStyleLbl="node1" presStyleIdx="1" presStyleCnt="3"/>
      <dgm:spPr/>
    </dgm:pt>
    <dgm:pt modelId="{D434FA22-2C07-B349-BBC3-62013F3D34AC}" type="pres">
      <dgm:prSet presAssocID="{721A9883-7EA1-904A-897C-6805439FE77F}" presName="c2text" presStyleLbl="node1" presStyleIdx="1" presStyleCnt="3">
        <dgm:presLayoutVars>
          <dgm:bulletEnabled val="1"/>
        </dgm:presLayoutVars>
      </dgm:prSet>
      <dgm:spPr/>
    </dgm:pt>
    <dgm:pt modelId="{561D597F-5C1D-E840-892A-53BE4C57ED71}" type="pres">
      <dgm:prSet presAssocID="{721A9883-7EA1-904A-897C-6805439FE77F}" presName="comp3" presStyleCnt="0"/>
      <dgm:spPr/>
    </dgm:pt>
    <dgm:pt modelId="{3350D684-2EE5-D34A-B6A4-F74C05A41C64}" type="pres">
      <dgm:prSet presAssocID="{721A9883-7EA1-904A-897C-6805439FE77F}" presName="circle3" presStyleLbl="node1" presStyleIdx="2" presStyleCnt="3" custLinFactNeighborY="-1320"/>
      <dgm:spPr/>
    </dgm:pt>
    <dgm:pt modelId="{FC9A1258-D121-3543-8E78-D93B0F76C1D3}" type="pres">
      <dgm:prSet presAssocID="{721A9883-7EA1-904A-897C-6805439FE77F}" presName="c3text" presStyleLbl="node1" presStyleIdx="2" presStyleCnt="3">
        <dgm:presLayoutVars>
          <dgm:bulletEnabled val="1"/>
        </dgm:presLayoutVars>
      </dgm:prSet>
      <dgm:spPr/>
    </dgm:pt>
  </dgm:ptLst>
  <dgm:cxnLst>
    <dgm:cxn modelId="{5D9D1A08-C141-E345-9123-FB75B7364710}" type="presOf" srcId="{721A9883-7EA1-904A-897C-6805439FE77F}" destId="{82822AC5-F02D-DF4F-8B8B-906FDFA01FDE}" srcOrd="0" destOrd="0" presId="urn:microsoft.com/office/officeart/2005/8/layout/venn2"/>
    <dgm:cxn modelId="{3D02F721-C33F-7B4C-A989-72ABCBB3F12E}" type="presOf" srcId="{3FA92504-05EC-674D-801C-A10566242D7A}" destId="{8941BFFE-A4EB-7248-9A34-1EC292A01126}" srcOrd="0" destOrd="0" presId="urn:microsoft.com/office/officeart/2005/8/layout/venn2"/>
    <dgm:cxn modelId="{D03E2C54-5108-964B-9332-4791B9E05ACE}" type="presOf" srcId="{A1A9BB50-9A74-8B45-848A-E7E0BDB5E3B8}" destId="{FA5BC749-EB41-7641-95BA-21140D2C3E68}" srcOrd="0" destOrd="0" presId="urn:microsoft.com/office/officeart/2005/8/layout/venn2"/>
    <dgm:cxn modelId="{4B532069-A044-4946-9B54-572655BB6A51}" srcId="{721A9883-7EA1-904A-897C-6805439FE77F}" destId="{107DA3EA-EE85-C246-B8B9-98EE85710AE8}" srcOrd="2" destOrd="0" parTransId="{84E96CD3-2ADF-A548-8173-CC87A17F3D7D}" sibTransId="{70304E91-2ACD-C244-9521-04344BF5F56E}"/>
    <dgm:cxn modelId="{09F7E46E-9CD0-2C41-BDCF-0C7CC71A249C}" type="presOf" srcId="{A1A9BB50-9A74-8B45-848A-E7E0BDB5E3B8}" destId="{D434FA22-2C07-B349-BBC3-62013F3D34AC}" srcOrd="1" destOrd="0" presId="urn:microsoft.com/office/officeart/2005/8/layout/venn2"/>
    <dgm:cxn modelId="{3D928A76-68F7-A143-A3C1-6166F86C8600}" type="presOf" srcId="{107DA3EA-EE85-C246-B8B9-98EE85710AE8}" destId="{3350D684-2EE5-D34A-B6A4-F74C05A41C64}" srcOrd="0" destOrd="0" presId="urn:microsoft.com/office/officeart/2005/8/layout/venn2"/>
    <dgm:cxn modelId="{E3FAE1CD-F507-AE41-B802-F6D0178FC144}" srcId="{721A9883-7EA1-904A-897C-6805439FE77F}" destId="{3FA92504-05EC-674D-801C-A10566242D7A}" srcOrd="0" destOrd="0" parTransId="{ABDE10DE-ED33-FA44-AE55-9652271626A6}" sibTransId="{EB52C490-C69C-7948-88E0-FE19C984558A}"/>
    <dgm:cxn modelId="{0C0F32DB-6865-0245-AFDE-9CA8FD128D16}" type="presOf" srcId="{107DA3EA-EE85-C246-B8B9-98EE85710AE8}" destId="{FC9A1258-D121-3543-8E78-D93B0F76C1D3}" srcOrd="1" destOrd="0" presId="urn:microsoft.com/office/officeart/2005/8/layout/venn2"/>
    <dgm:cxn modelId="{EF92B1F6-60F2-9441-B7E9-50042C31400D}" srcId="{721A9883-7EA1-904A-897C-6805439FE77F}" destId="{A1A9BB50-9A74-8B45-848A-E7E0BDB5E3B8}" srcOrd="1" destOrd="0" parTransId="{FAF1D553-56DC-2948-9E17-2238E7A039CC}" sibTransId="{A73FB654-A44E-584C-9624-FB29E76EAD82}"/>
    <dgm:cxn modelId="{37278BF9-EFEF-0C44-9AB7-B3CDA36DA45D}" type="presOf" srcId="{3FA92504-05EC-674D-801C-A10566242D7A}" destId="{E569A561-3A96-0640-B740-E29FCD2E896C}" srcOrd="1" destOrd="0" presId="urn:microsoft.com/office/officeart/2005/8/layout/venn2"/>
    <dgm:cxn modelId="{8C1F874D-A2FC-7B4F-B6F7-E03231602775}" type="presParOf" srcId="{82822AC5-F02D-DF4F-8B8B-906FDFA01FDE}" destId="{258669E4-C542-D647-9A04-97984BAA0813}" srcOrd="0" destOrd="0" presId="urn:microsoft.com/office/officeart/2005/8/layout/venn2"/>
    <dgm:cxn modelId="{BCDDBED8-0767-0A4E-893E-CF0F9264BA5C}" type="presParOf" srcId="{258669E4-C542-D647-9A04-97984BAA0813}" destId="{8941BFFE-A4EB-7248-9A34-1EC292A01126}" srcOrd="0" destOrd="0" presId="urn:microsoft.com/office/officeart/2005/8/layout/venn2"/>
    <dgm:cxn modelId="{2BB0662E-E04E-A24F-BF12-9FBBF48B711B}" type="presParOf" srcId="{258669E4-C542-D647-9A04-97984BAA0813}" destId="{E569A561-3A96-0640-B740-E29FCD2E896C}" srcOrd="1" destOrd="0" presId="urn:microsoft.com/office/officeart/2005/8/layout/venn2"/>
    <dgm:cxn modelId="{1137B6CB-43E5-D349-B579-C13675FA5EBD}" type="presParOf" srcId="{82822AC5-F02D-DF4F-8B8B-906FDFA01FDE}" destId="{A94D0482-CCDF-2042-94B8-24A6FFAF1B71}" srcOrd="1" destOrd="0" presId="urn:microsoft.com/office/officeart/2005/8/layout/venn2"/>
    <dgm:cxn modelId="{A576E61C-CE32-0948-BD33-A70D7788D77A}" type="presParOf" srcId="{A94D0482-CCDF-2042-94B8-24A6FFAF1B71}" destId="{FA5BC749-EB41-7641-95BA-21140D2C3E68}" srcOrd="0" destOrd="0" presId="urn:microsoft.com/office/officeart/2005/8/layout/venn2"/>
    <dgm:cxn modelId="{B78410E7-5C26-1E4E-B4FE-C04E222D531E}" type="presParOf" srcId="{A94D0482-CCDF-2042-94B8-24A6FFAF1B71}" destId="{D434FA22-2C07-B349-BBC3-62013F3D34AC}" srcOrd="1" destOrd="0" presId="urn:microsoft.com/office/officeart/2005/8/layout/venn2"/>
    <dgm:cxn modelId="{DD00A1AD-374B-514A-9916-16F3A6BF013A}" type="presParOf" srcId="{82822AC5-F02D-DF4F-8B8B-906FDFA01FDE}" destId="{561D597F-5C1D-E840-892A-53BE4C57ED71}" srcOrd="2" destOrd="0" presId="urn:microsoft.com/office/officeart/2005/8/layout/venn2"/>
    <dgm:cxn modelId="{5F108BAA-9016-974F-9F0F-BC01490267CC}" type="presParOf" srcId="{561D597F-5C1D-E840-892A-53BE4C57ED71}" destId="{3350D684-2EE5-D34A-B6A4-F74C05A41C64}" srcOrd="0" destOrd="0" presId="urn:microsoft.com/office/officeart/2005/8/layout/venn2"/>
    <dgm:cxn modelId="{8444AC9A-854D-B54E-BC97-F52043E8B5B0}" type="presParOf" srcId="{561D597F-5C1D-E840-892A-53BE4C57ED71}" destId="{FC9A1258-D121-3543-8E78-D93B0F76C1D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1BFFE-A4EB-7248-9A34-1EC292A01126}">
      <dsp:nvSpPr>
        <dsp:cNvPr id="0" name=""/>
        <dsp:cNvSpPr/>
      </dsp:nvSpPr>
      <dsp:spPr>
        <a:xfrm>
          <a:off x="534392" y="0"/>
          <a:ext cx="5612155" cy="5612155"/>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$310 billion </a:t>
          </a:r>
        </a:p>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Globally</a:t>
          </a:r>
        </a:p>
      </dsp:txBody>
      <dsp:txXfrm>
        <a:off x="2359745" y="280607"/>
        <a:ext cx="1961448" cy="841823"/>
      </dsp:txXfrm>
    </dsp:sp>
    <dsp:sp modelId="{FA5BC749-EB41-7641-95BA-21140D2C3E68}">
      <dsp:nvSpPr>
        <dsp:cNvPr id="0" name=""/>
        <dsp:cNvSpPr/>
      </dsp:nvSpPr>
      <dsp:spPr>
        <a:xfrm>
          <a:off x="1235911" y="1403038"/>
          <a:ext cx="4209116" cy="420911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$500 million</a:t>
          </a:r>
        </a:p>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USA</a:t>
          </a:r>
        </a:p>
      </dsp:txBody>
      <dsp:txXfrm>
        <a:off x="2359745" y="1666108"/>
        <a:ext cx="1961448" cy="789209"/>
      </dsp:txXfrm>
    </dsp:sp>
    <dsp:sp modelId="{3350D684-2EE5-D34A-B6A4-F74C05A41C64}">
      <dsp:nvSpPr>
        <dsp:cNvPr id="0" name=""/>
        <dsp:cNvSpPr/>
      </dsp:nvSpPr>
      <dsp:spPr>
        <a:xfrm>
          <a:off x="1937431" y="2769037"/>
          <a:ext cx="2806077" cy="2806077"/>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$40 million</a:t>
          </a:r>
        </a:p>
        <a:p>
          <a:pPr marL="0" lvl="0" indent="0" algn="ctr" defTabSz="889000">
            <a:lnSpc>
              <a:spcPct val="90000"/>
            </a:lnSpc>
            <a:spcBef>
              <a:spcPct val="0"/>
            </a:spcBef>
            <a:spcAft>
              <a:spcPct val="35000"/>
            </a:spcAft>
            <a:buNone/>
          </a:pPr>
          <a:r>
            <a:rPr lang="en-GB" sz="2000" kern="1200" dirty="0">
              <a:latin typeface="Source Sans Pro" panose="020B0503030403020204" pitchFamily="34" charset="0"/>
              <a:ea typeface="Source Sans Pro" panose="020B0503030403020204" pitchFamily="34" charset="0"/>
            </a:rPr>
            <a:t>NYC</a:t>
          </a:r>
        </a:p>
      </dsp:txBody>
      <dsp:txXfrm>
        <a:off x="2348371" y="3470556"/>
        <a:ext cx="1984196" cy="1403038"/>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859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87409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2784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38986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425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6278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430861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32702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096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16043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8703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30791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24864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847548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153189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867827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810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37140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539057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46825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3082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1981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6245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8340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776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137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slide" Target="slide30.xml"/><Relationship Id="rId4" Type="http://schemas.openxmlformats.org/officeDocument/2006/relationships/slide" Target="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19.xml"/><Relationship Id="rId18" Type="http://schemas.openxmlformats.org/officeDocument/2006/relationships/slide" Target="slide24.xml"/><Relationship Id="rId26" Type="http://schemas.openxmlformats.org/officeDocument/2006/relationships/slide" Target="slide32.xml"/><Relationship Id="rId3" Type="http://schemas.openxmlformats.org/officeDocument/2006/relationships/slide" Target="slide9.xml"/><Relationship Id="rId21" Type="http://schemas.openxmlformats.org/officeDocument/2006/relationships/slide" Target="slide27.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23.xml"/><Relationship Id="rId25" Type="http://schemas.openxmlformats.org/officeDocument/2006/relationships/slide" Target="slide31.xml"/><Relationship Id="rId2" Type="http://schemas.openxmlformats.org/officeDocument/2006/relationships/notesSlide" Target="../notesSlides/notesSlide8.xml"/><Relationship Id="rId16" Type="http://schemas.openxmlformats.org/officeDocument/2006/relationships/slide" Target="slide22.xml"/><Relationship Id="rId20"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slide" Target="slide17.xml"/><Relationship Id="rId24" Type="http://schemas.openxmlformats.org/officeDocument/2006/relationships/slide" Target="slide30.xml"/><Relationship Id="rId5" Type="http://schemas.openxmlformats.org/officeDocument/2006/relationships/slide" Target="slide11.xml"/><Relationship Id="rId15" Type="http://schemas.openxmlformats.org/officeDocument/2006/relationships/slide" Target="slide21.xml"/><Relationship Id="rId23" Type="http://schemas.openxmlformats.org/officeDocument/2006/relationships/slide" Target="slide29.xml"/><Relationship Id="rId28" Type="http://schemas.openxmlformats.org/officeDocument/2006/relationships/image" Target="../media/image1.png"/><Relationship Id="rId10" Type="http://schemas.openxmlformats.org/officeDocument/2006/relationships/slide" Target="slide16.xml"/><Relationship Id="rId19" Type="http://schemas.openxmlformats.org/officeDocument/2006/relationships/slide" Target="slide25.xml"/><Relationship Id="rId4" Type="http://schemas.openxmlformats.org/officeDocument/2006/relationships/slide" Target="slide10.xml"/><Relationship Id="rId9" Type="http://schemas.openxmlformats.org/officeDocument/2006/relationships/slide" Target="slide15.xml"/><Relationship Id="rId14" Type="http://schemas.openxmlformats.org/officeDocument/2006/relationships/slide" Target="slide20.xml"/><Relationship Id="rId22" Type="http://schemas.openxmlformats.org/officeDocument/2006/relationships/slide" Target="slide28.xml"/><Relationship Id="rId27" Type="http://schemas.openxmlformats.org/officeDocument/2006/relationships/slide" Target="slide3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6496333" y="3483898"/>
            <a:ext cx="7523103" cy="1084059"/>
          </a:xfrm>
          <a:prstGeom prst="rect">
            <a:avLst/>
          </a:prstGeom>
          <a:noFill/>
          <a:ln/>
        </p:spPr>
        <p:txBody>
          <a:bodyPr wrap="none" rtlCol="0" anchor="t"/>
          <a:lstStyle/>
          <a:p>
            <a:pPr marL="0" indent="0" algn="ctr">
              <a:lnSpc>
                <a:spcPts val="7250"/>
              </a:lnSpc>
              <a:buNone/>
            </a:pPr>
            <a:r>
              <a:rPr lang="en-US" sz="6000" dirty="0">
                <a:solidFill>
                  <a:schemeClr val="accent6">
                    <a:lumMod val="50000"/>
                  </a:schemeClr>
                </a:solidFill>
                <a:latin typeface="Lora" pitchFamily="34" charset="0"/>
                <a:ea typeface="Lora" pitchFamily="34" charset="-122"/>
                <a:cs typeface="Lora" pitchFamily="34" charset="-120"/>
              </a:rPr>
              <a:t>Nutri Byte</a:t>
            </a:r>
            <a:endParaRPr lang="en-US" sz="6000" dirty="0">
              <a:solidFill>
                <a:schemeClr val="accent6">
                  <a:lumMod val="50000"/>
                </a:schemeClr>
              </a:solidFill>
            </a:endParaRPr>
          </a:p>
        </p:txBody>
      </p:sp>
      <p:sp>
        <p:nvSpPr>
          <p:cNvPr id="6" name="Shape 4"/>
          <p:cNvSpPr/>
          <p:nvPr/>
        </p:nvSpPr>
        <p:spPr>
          <a:xfrm>
            <a:off x="6371630" y="5074597"/>
            <a:ext cx="377666" cy="374889"/>
          </a:xfrm>
          <a:prstGeom prst="roundRect">
            <a:avLst>
              <a:gd name="adj" fmla="val 24388781"/>
            </a:avLst>
          </a:prstGeom>
          <a:noFill/>
          <a:ln w="7620">
            <a:solidFill>
              <a:srgbClr val="FFFFFF"/>
            </a:solidFill>
            <a:prstDash val="solid"/>
          </a:ln>
        </p:spPr>
      </p:sp>
      <p:sp>
        <p:nvSpPr>
          <p:cNvPr id="8" name="Text 5"/>
          <p:cNvSpPr/>
          <p:nvPr/>
        </p:nvSpPr>
        <p:spPr>
          <a:xfrm>
            <a:off x="8741936" y="4919003"/>
            <a:ext cx="4024408" cy="374889"/>
          </a:xfrm>
          <a:prstGeom prst="rect">
            <a:avLst/>
          </a:prstGeom>
          <a:noFill/>
          <a:ln/>
        </p:spPr>
        <p:txBody>
          <a:bodyPr wrap="none" rtlCol="0" anchor="t"/>
          <a:lstStyle/>
          <a:p>
            <a:pPr marL="0" indent="0" algn="l">
              <a:lnSpc>
                <a:spcPts val="3253"/>
              </a:lnSpc>
              <a:buNone/>
            </a:pPr>
            <a:r>
              <a:rPr lang="en-US" sz="3600" dirty="0">
                <a:solidFill>
                  <a:schemeClr val="accent6">
                    <a:lumMod val="50000"/>
                  </a:schemeClr>
                </a:solidFill>
                <a:latin typeface="Lora" pitchFamily="2" charset="77"/>
                <a:ea typeface="Source Sans Pro" pitchFamily="34" charset="-122"/>
                <a:cs typeface="Source Sans Pro" pitchFamily="34" charset="-120"/>
              </a:rPr>
              <a:t>Vandita Verma</a:t>
            </a:r>
            <a:endParaRPr lang="en-US" sz="3600" dirty="0">
              <a:solidFill>
                <a:schemeClr val="accent6">
                  <a:lumMod val="50000"/>
                </a:schemeClr>
              </a:solidFill>
              <a:latin typeface="Lora" pitchFamily="2" charset="77"/>
            </a:endParaRPr>
          </a:p>
        </p:txBody>
      </p:sp>
      <p:pic>
        <p:nvPicPr>
          <p:cNvPr id="11" name="Picture 10">
            <a:extLst>
              <a:ext uri="{FF2B5EF4-FFF2-40B4-BE49-F238E27FC236}">
                <a16:creationId xmlns:a16="http://schemas.microsoft.com/office/drawing/2014/main" id="{D3417FC8-7FC3-5020-06B8-C1917B1F405F}"/>
              </a:ext>
            </a:extLst>
          </p:cNvPr>
          <p:cNvPicPr>
            <a:picLocks noChangeAspect="1"/>
          </p:cNvPicPr>
          <p:nvPr/>
        </p:nvPicPr>
        <p:blipFill>
          <a:blip r:embed="rId3"/>
          <a:stretch>
            <a:fillRect/>
          </a:stretch>
        </p:blipFill>
        <p:spPr>
          <a:xfrm>
            <a:off x="9373777" y="1221030"/>
            <a:ext cx="1716194" cy="1911822"/>
          </a:xfrm>
          <a:prstGeom prst="rect">
            <a:avLst/>
          </a:prstGeom>
        </p:spPr>
      </p:pic>
      <p:pic>
        <p:nvPicPr>
          <p:cNvPr id="1026" name="Picture 2" descr="Mobile apps for meal prep industry">
            <a:extLst>
              <a:ext uri="{FF2B5EF4-FFF2-40B4-BE49-F238E27FC236}">
                <a16:creationId xmlns:a16="http://schemas.microsoft.com/office/drawing/2014/main" id="{27B570E7-4ACF-287E-3F67-1AF4D4373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64" y="-241300"/>
            <a:ext cx="6138333" cy="9163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1985201" y="860871"/>
            <a:ext cx="1129407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Market Detail (description of The Game)</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9">
            <a:extLst>
              <a:ext uri="{FF2B5EF4-FFF2-40B4-BE49-F238E27FC236}">
                <a16:creationId xmlns:a16="http://schemas.microsoft.com/office/drawing/2014/main" id="{1983E37F-8181-509D-49C7-060671ED5331}"/>
              </a:ext>
            </a:extLst>
          </p:cNvPr>
          <p:cNvSpPr/>
          <p:nvPr/>
        </p:nvSpPr>
        <p:spPr>
          <a:xfrm>
            <a:off x="626992" y="2140529"/>
            <a:ext cx="6265128" cy="4989729"/>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Size: Nutrition App Market</a:t>
            </a:r>
          </a:p>
          <a:p>
            <a:endParaRPr lang="en-US" sz="240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dirty="0">
                <a:solidFill>
                  <a:schemeClr val="accent6">
                    <a:lumMod val="50000"/>
                  </a:schemeClr>
                </a:solidFill>
                <a:latin typeface="Source Sans Pro" panose="020B0503030403020204" pitchFamily="34" charset="0"/>
                <a:ea typeface="Source Sans Pro" panose="020B0503030403020204" pitchFamily="34" charset="0"/>
              </a:rPr>
              <a:t>TAM - $310 billion (Globally) </a:t>
            </a:r>
          </a:p>
          <a:p>
            <a:r>
              <a:rPr lang="en-US" sz="2400" dirty="0">
                <a:solidFill>
                  <a:schemeClr val="accent6">
                    <a:lumMod val="50000"/>
                  </a:schemeClr>
                </a:solidFill>
                <a:latin typeface="Source Sans Pro" panose="020B0503030403020204" pitchFamily="34" charset="0"/>
                <a:ea typeface="Source Sans Pro" panose="020B0503030403020204" pitchFamily="34" charset="0"/>
              </a:rPr>
              <a:t>SAM- $500 million ( USA )</a:t>
            </a:r>
          </a:p>
          <a:p>
            <a:r>
              <a:rPr lang="en-US" sz="2400" dirty="0">
                <a:solidFill>
                  <a:schemeClr val="accent6">
                    <a:lumMod val="50000"/>
                  </a:schemeClr>
                </a:solidFill>
                <a:latin typeface="Source Sans Pro" panose="020B0503030403020204" pitchFamily="34" charset="0"/>
                <a:ea typeface="Source Sans Pro" panose="020B0503030403020204" pitchFamily="34" charset="0"/>
              </a:rPr>
              <a:t>SOM – </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dirty="0">
                <a:solidFill>
                  <a:schemeClr val="accent6">
                    <a:lumMod val="50000"/>
                  </a:schemeClr>
                </a:solidFill>
                <a:latin typeface="Source Sans Pro" panose="020B0503030403020204" pitchFamily="34" charset="0"/>
                <a:ea typeface="Source Sans Pro" panose="020B0503030403020204" pitchFamily="34" charset="0"/>
              </a:rPr>
              <a:t>Revenue from the Indian Community (NYC)=               Revenue from Nutrition Industry (NYC) * </a:t>
            </a:r>
          </a:p>
          <a:p>
            <a:r>
              <a:rPr lang="en-US" sz="2400" dirty="0">
                <a:solidFill>
                  <a:schemeClr val="accent6">
                    <a:lumMod val="50000"/>
                  </a:schemeClr>
                </a:solidFill>
                <a:latin typeface="Source Sans Pro" panose="020B0503030403020204" pitchFamily="34" charset="0"/>
                <a:ea typeface="Source Sans Pro" panose="020B0503030403020204" pitchFamily="34" charset="0"/>
              </a:rPr>
              <a:t>% of Indians (NYC) </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dirty="0">
                <a:solidFill>
                  <a:schemeClr val="accent6">
                    <a:lumMod val="50000"/>
                  </a:schemeClr>
                </a:solidFill>
                <a:latin typeface="Source Sans Pro" panose="020B0503030403020204" pitchFamily="34" charset="0"/>
                <a:ea typeface="Source Sans Pro" panose="020B0503030403020204" pitchFamily="34" charset="0"/>
              </a:rPr>
              <a:t> $40 million</a:t>
            </a:r>
            <a:endParaRPr lang="en-US" sz="2400" i="0" dirty="0">
              <a:solidFill>
                <a:schemeClr val="accent6">
                  <a:lumMod val="50000"/>
                </a:schemeClr>
              </a:solidFill>
              <a:effectLst/>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endParaRPr lang="en-US" sz="1860" dirty="0">
              <a:solidFill>
                <a:schemeClr val="accent6">
                  <a:lumMod val="50000"/>
                </a:schemeClr>
              </a:solidFill>
              <a:latin typeface="Source Sans Pro" panose="020B0503030403020204" pitchFamily="34" charset="0"/>
              <a:ea typeface="Source Sans Pro" panose="020B0503030403020204" pitchFamily="34" charset="0"/>
            </a:endParaRPr>
          </a:p>
          <a:p>
            <a:endParaRPr lang="en-US" sz="2400" dirty="0"/>
          </a:p>
          <a:p>
            <a:endParaRPr lang="en-US" sz="2400" dirty="0"/>
          </a:p>
          <a:p>
            <a:endParaRPr lang="en-US" sz="2400"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6" name="Shape 9">
            <a:extLst>
              <a:ext uri="{FF2B5EF4-FFF2-40B4-BE49-F238E27FC236}">
                <a16:creationId xmlns:a16="http://schemas.microsoft.com/office/drawing/2014/main" id="{0D6EB81B-A277-02E2-DDC6-5E3E7F1DB7F2}"/>
              </a:ext>
            </a:extLst>
          </p:cNvPr>
          <p:cNvSpPr/>
          <p:nvPr/>
        </p:nvSpPr>
        <p:spPr>
          <a:xfrm>
            <a:off x="7583933" y="2128497"/>
            <a:ext cx="6265128" cy="4989728"/>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Growth and Win in Marketplace:</a:t>
            </a:r>
          </a:p>
          <a:p>
            <a:endParaRPr lang="en-US" sz="2400" b="1"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Fostering community through user reviews and pictures on our application.</a:t>
            </a:r>
          </a:p>
          <a:p>
            <a:pPr marL="342900" indent="-342900">
              <a:buFont typeface="Arial" panose="020B0604020202020204" pitchFamily="34" charset="0"/>
              <a:buChar char="•"/>
            </a:pPr>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Engage NYC customers with a Freemium takeaway option offering three meals</a:t>
            </a:r>
          </a:p>
          <a:p>
            <a:pPr marL="342900" indent="-342900">
              <a:buFont typeface="Arial" panose="020B0604020202020204" pitchFamily="34" charset="0"/>
              <a:buChar char="•"/>
            </a:pPr>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Utilizing AI for recommendations and image-scanning.</a:t>
            </a:r>
            <a:endParaRPr lang="en-US" sz="1860" dirty="0">
              <a:solidFill>
                <a:schemeClr val="accent6">
                  <a:lumMod val="50000"/>
                </a:schemeClr>
              </a:solidFill>
              <a:latin typeface="Source Sans Pro" panose="020B0503030403020204" pitchFamily="34" charset="0"/>
              <a:ea typeface="Source Sans Pro" panose="020B0503030403020204" pitchFamily="34" charset="0"/>
            </a:endParaRPr>
          </a:p>
          <a:p>
            <a:endParaRPr lang="en-US" sz="2400" dirty="0"/>
          </a:p>
          <a:p>
            <a:endParaRPr lang="en-US" sz="2400" dirty="0"/>
          </a:p>
          <a:p>
            <a:endParaRPr lang="en-US" sz="2400"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2F94EEB2-0720-4304-14D6-D04282416A57}"/>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656458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3956050" y="738735"/>
            <a:ext cx="554609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Competition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5" name="Picture 4">
            <a:extLst>
              <a:ext uri="{FF2B5EF4-FFF2-40B4-BE49-F238E27FC236}">
                <a16:creationId xmlns:a16="http://schemas.microsoft.com/office/drawing/2014/main" id="{ED811B75-B93E-EAD3-590C-05661ED05AD7}"/>
              </a:ext>
            </a:extLst>
          </p:cNvPr>
          <p:cNvPicPr>
            <a:picLocks noChangeAspect="1"/>
          </p:cNvPicPr>
          <p:nvPr/>
        </p:nvPicPr>
        <p:blipFill>
          <a:blip r:embed="rId3"/>
          <a:stretch>
            <a:fillRect/>
          </a:stretch>
        </p:blipFill>
        <p:spPr>
          <a:xfrm>
            <a:off x="986294" y="2825285"/>
            <a:ext cx="2349500" cy="952500"/>
          </a:xfrm>
          <a:prstGeom prst="rect">
            <a:avLst/>
          </a:prstGeom>
        </p:spPr>
      </p:pic>
      <p:pic>
        <p:nvPicPr>
          <p:cNvPr id="6" name="Picture 5">
            <a:extLst>
              <a:ext uri="{FF2B5EF4-FFF2-40B4-BE49-F238E27FC236}">
                <a16:creationId xmlns:a16="http://schemas.microsoft.com/office/drawing/2014/main" id="{4285F950-66A3-0B2B-C200-324290863DFF}"/>
              </a:ext>
            </a:extLst>
          </p:cNvPr>
          <p:cNvPicPr>
            <a:picLocks noChangeAspect="1"/>
          </p:cNvPicPr>
          <p:nvPr/>
        </p:nvPicPr>
        <p:blipFill>
          <a:blip r:embed="rId4"/>
          <a:stretch>
            <a:fillRect/>
          </a:stretch>
        </p:blipFill>
        <p:spPr>
          <a:xfrm>
            <a:off x="3801179" y="2825285"/>
            <a:ext cx="2298700" cy="952500"/>
          </a:xfrm>
          <a:prstGeom prst="rect">
            <a:avLst/>
          </a:prstGeom>
        </p:spPr>
      </p:pic>
      <p:pic>
        <p:nvPicPr>
          <p:cNvPr id="8" name="Picture 7">
            <a:extLst>
              <a:ext uri="{FF2B5EF4-FFF2-40B4-BE49-F238E27FC236}">
                <a16:creationId xmlns:a16="http://schemas.microsoft.com/office/drawing/2014/main" id="{8B8466F7-69E5-FCCC-8E0D-654CB490BB13}"/>
              </a:ext>
            </a:extLst>
          </p:cNvPr>
          <p:cNvPicPr>
            <a:picLocks noChangeAspect="1"/>
          </p:cNvPicPr>
          <p:nvPr/>
        </p:nvPicPr>
        <p:blipFill>
          <a:blip r:embed="rId5"/>
          <a:stretch>
            <a:fillRect/>
          </a:stretch>
        </p:blipFill>
        <p:spPr>
          <a:xfrm>
            <a:off x="971233" y="3928508"/>
            <a:ext cx="2311400" cy="1532657"/>
          </a:xfrm>
          <a:prstGeom prst="rect">
            <a:avLst/>
          </a:prstGeom>
        </p:spPr>
      </p:pic>
      <p:pic>
        <p:nvPicPr>
          <p:cNvPr id="10" name="Picture 9">
            <a:extLst>
              <a:ext uri="{FF2B5EF4-FFF2-40B4-BE49-F238E27FC236}">
                <a16:creationId xmlns:a16="http://schemas.microsoft.com/office/drawing/2014/main" id="{1170A920-5312-6366-B871-9AB166229EC5}"/>
              </a:ext>
            </a:extLst>
          </p:cNvPr>
          <p:cNvPicPr>
            <a:picLocks noChangeAspect="1"/>
          </p:cNvPicPr>
          <p:nvPr/>
        </p:nvPicPr>
        <p:blipFill>
          <a:blip r:embed="rId6"/>
          <a:stretch>
            <a:fillRect/>
          </a:stretch>
        </p:blipFill>
        <p:spPr>
          <a:xfrm>
            <a:off x="3836670" y="4205886"/>
            <a:ext cx="2174557" cy="977900"/>
          </a:xfrm>
          <a:prstGeom prst="rect">
            <a:avLst/>
          </a:prstGeom>
        </p:spPr>
      </p:pic>
      <p:sp>
        <p:nvSpPr>
          <p:cNvPr id="12" name="Shape 9">
            <a:extLst>
              <a:ext uri="{FF2B5EF4-FFF2-40B4-BE49-F238E27FC236}">
                <a16:creationId xmlns:a16="http://schemas.microsoft.com/office/drawing/2014/main" id="{0916E529-9506-C2A3-9A06-651692F3C87E}"/>
              </a:ext>
            </a:extLst>
          </p:cNvPr>
          <p:cNvSpPr/>
          <p:nvPr/>
        </p:nvSpPr>
        <p:spPr>
          <a:xfrm>
            <a:off x="6565265" y="2172519"/>
            <a:ext cx="7291070" cy="5702239"/>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Competitive Landscape</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Customization is a prominent feature across all competitors, enabling customers to personalize their meal plans according to their preferences and dietary restrictions.</a:t>
            </a:r>
          </a:p>
          <a:p>
            <a:pPr marL="342900" indent="-34290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Our nutritionist consultations enable customers to incorporate their own ingredients, ensuring a personalized meal plan with optimal nutritional balance. Through collaborative efforts, we tailor the plan to meet each customer's specific needs.</a:t>
            </a:r>
          </a:p>
          <a:p>
            <a:pPr marL="342900" indent="-34290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Leveraging advanced customer data analysis, NutriByte curates meal recommendations tailored to each individual's unique needs and preferences.</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Convenience is another common aspect, with all competitors prioritizing easy and hassle-free meal preparation for their customers.</a:t>
            </a:r>
          </a:p>
        </p:txBody>
      </p:sp>
      <p:pic>
        <p:nvPicPr>
          <p:cNvPr id="9" name="Picture 8">
            <a:extLst>
              <a:ext uri="{FF2B5EF4-FFF2-40B4-BE49-F238E27FC236}">
                <a16:creationId xmlns:a16="http://schemas.microsoft.com/office/drawing/2014/main" id="{9EF9AF56-1DE2-D6FE-159A-5999F85FB4E5}"/>
              </a:ext>
            </a:extLst>
          </p:cNvPr>
          <p:cNvPicPr>
            <a:picLocks noChangeAspect="1"/>
          </p:cNvPicPr>
          <p:nvPr/>
        </p:nvPicPr>
        <p:blipFill>
          <a:blip r:embed="rId7"/>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14608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1329690" y="578628"/>
            <a:ext cx="1197102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Differentiation Detail (matrix analysis useful)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graphicFrame>
        <p:nvGraphicFramePr>
          <p:cNvPr id="5" name="Table 17">
            <a:extLst>
              <a:ext uri="{FF2B5EF4-FFF2-40B4-BE49-F238E27FC236}">
                <a16:creationId xmlns:a16="http://schemas.microsoft.com/office/drawing/2014/main" id="{45F864C9-361E-0404-367B-8152E3BDDA0E}"/>
              </a:ext>
            </a:extLst>
          </p:cNvPr>
          <p:cNvGraphicFramePr>
            <a:graphicFrameLocks noGrp="1"/>
          </p:cNvGraphicFramePr>
          <p:nvPr>
            <p:extLst>
              <p:ext uri="{D42A27DB-BD31-4B8C-83A1-F6EECF244321}">
                <p14:modId xmlns:p14="http://schemas.microsoft.com/office/powerpoint/2010/main" val="2868264180"/>
              </p:ext>
            </p:extLst>
          </p:nvPr>
        </p:nvGraphicFramePr>
        <p:xfrm>
          <a:off x="546786" y="1389719"/>
          <a:ext cx="13792200" cy="6729875"/>
        </p:xfrm>
        <a:graphic>
          <a:graphicData uri="http://schemas.openxmlformats.org/drawingml/2006/table">
            <a:tbl>
              <a:tblPr firstRow="1" bandRow="1">
                <a:tableStyleId>{5940675A-B579-460E-94D1-54222C63F5DA}</a:tableStyleId>
              </a:tblPr>
              <a:tblGrid>
                <a:gridCol w="3448050">
                  <a:extLst>
                    <a:ext uri="{9D8B030D-6E8A-4147-A177-3AD203B41FA5}">
                      <a16:colId xmlns:a16="http://schemas.microsoft.com/office/drawing/2014/main" val="987773845"/>
                    </a:ext>
                  </a:extLst>
                </a:gridCol>
                <a:gridCol w="3448050">
                  <a:extLst>
                    <a:ext uri="{9D8B030D-6E8A-4147-A177-3AD203B41FA5}">
                      <a16:colId xmlns:a16="http://schemas.microsoft.com/office/drawing/2014/main" val="3584684835"/>
                    </a:ext>
                  </a:extLst>
                </a:gridCol>
                <a:gridCol w="3448050">
                  <a:extLst>
                    <a:ext uri="{9D8B030D-6E8A-4147-A177-3AD203B41FA5}">
                      <a16:colId xmlns:a16="http://schemas.microsoft.com/office/drawing/2014/main" val="3459803288"/>
                    </a:ext>
                  </a:extLst>
                </a:gridCol>
                <a:gridCol w="3448050">
                  <a:extLst>
                    <a:ext uri="{9D8B030D-6E8A-4147-A177-3AD203B41FA5}">
                      <a16:colId xmlns:a16="http://schemas.microsoft.com/office/drawing/2014/main" val="2036510513"/>
                    </a:ext>
                  </a:extLst>
                </a:gridCol>
              </a:tblGrid>
              <a:tr h="1433611">
                <a:tc>
                  <a:txBody>
                    <a:bodyPr/>
                    <a:lstStyle/>
                    <a:p>
                      <a:endParaRPr lang="en-US" dirty="0"/>
                    </a:p>
                  </a:txBody>
                  <a:tcPr/>
                </a:tc>
                <a:tc>
                  <a:txBody>
                    <a:bodyPr/>
                    <a:lstStyle/>
                    <a:p>
                      <a:endParaRPr lang="en-US" dirty="0"/>
                    </a:p>
                    <a:p>
                      <a:endParaRPr lang="en-US" dirty="0"/>
                    </a:p>
                    <a:p>
                      <a:endParaRPr lang="en-US" dirty="0"/>
                    </a:p>
                    <a:p>
                      <a:endParaRPr lang="en-US" dirty="0"/>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98333803"/>
                  </a:ext>
                </a:extLst>
              </a:tr>
              <a:tr h="1177382">
                <a:tc>
                  <a:txBody>
                    <a:bodyPr/>
                    <a:lstStyle/>
                    <a:p>
                      <a:r>
                        <a:rPr lang="en-US" sz="1860" dirty="0">
                          <a:latin typeface="Source Sans Pro" panose="020B0503030403020204" pitchFamily="34" charset="0"/>
                          <a:ea typeface="Source Sans Pro" panose="020B0503030403020204" pitchFamily="34" charset="0"/>
                        </a:rPr>
                        <a:t>Food availability</a:t>
                      </a:r>
                    </a:p>
                    <a:p>
                      <a:r>
                        <a:rPr lang="en-US" sz="1860" dirty="0">
                          <a:latin typeface="Source Sans Pro" panose="020B0503030403020204" pitchFamily="34" charset="0"/>
                          <a:ea typeface="Source Sans Pro" panose="020B0503030403020204" pitchFamily="34" charset="0"/>
                        </a:rPr>
                        <a:t>( Breakfast, Lunch, and Dinner)</a:t>
                      </a:r>
                    </a:p>
                    <a:p>
                      <a:endParaRPr lang="en-US" sz="1860" dirty="0">
                        <a:latin typeface="Source Sans Pro" panose="020B0503030403020204" pitchFamily="34" charset="0"/>
                        <a:ea typeface="Source Sans Pro" panose="020B0503030403020204" pitchFamily="34" charset="0"/>
                      </a:endParaRPr>
                    </a:p>
                  </a:txBody>
                  <a:tcPr/>
                </a:tc>
                <a:tc>
                  <a:txBody>
                    <a:bodyPr/>
                    <a:lstStyle/>
                    <a:p>
                      <a:r>
                        <a:rPr lang="en-US" sz="1860" dirty="0">
                          <a:latin typeface="Source Sans Pro" panose="020B0503030403020204" pitchFamily="34" charset="0"/>
                          <a:ea typeface="Source Sans Pro" panose="020B0503030403020204" pitchFamily="34" charset="0"/>
                        </a:rPr>
                        <a:t>It does not provide any breakfast options</a:t>
                      </a:r>
                    </a:p>
                  </a:txBody>
                  <a:tcPr/>
                </a:tc>
                <a:tc>
                  <a:txBody>
                    <a:bodyPr/>
                    <a:lstStyle/>
                    <a:p>
                      <a:r>
                        <a:rPr lang="en-US" sz="1860" dirty="0">
                          <a:latin typeface="Source Sans Pro" panose="020B0503030403020204" pitchFamily="34" charset="0"/>
                          <a:ea typeface="Source Sans Pro" panose="020B0503030403020204" pitchFamily="34" charset="0"/>
                        </a:rPr>
                        <a:t>It offers a wide range of choices but limits certain meals to specific audiences</a:t>
                      </a:r>
                    </a:p>
                  </a:txBody>
                  <a:tcPr/>
                </a:tc>
                <a:tc>
                  <a:txBody>
                    <a:bodyPr/>
                    <a:lstStyle/>
                    <a:p>
                      <a:r>
                        <a:rPr lang="en-US" sz="1860" dirty="0">
                          <a:latin typeface="Source Sans Pro" panose="020B0503030403020204" pitchFamily="34" charset="0"/>
                          <a:ea typeface="Source Sans Pro" panose="020B0503030403020204" pitchFamily="34" charset="0"/>
                        </a:rPr>
                        <a:t>NutriByte provides a comprehensive range of meal options, including family-friendly solutions.</a:t>
                      </a:r>
                    </a:p>
                  </a:txBody>
                  <a:tcPr/>
                </a:tc>
                <a:extLst>
                  <a:ext uri="{0D108BD9-81ED-4DB2-BD59-A6C34878D82A}">
                    <a16:rowId xmlns:a16="http://schemas.microsoft.com/office/drawing/2014/main" val="226772858"/>
                  </a:ext>
                </a:extLst>
              </a:tr>
              <a:tr h="1177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b="0" i="0" kern="1200" dirty="0">
                          <a:solidFill>
                            <a:schemeClr val="tx1"/>
                          </a:solidFill>
                          <a:effectLst/>
                          <a:latin typeface="Source Sans Pro" panose="020B0503030403020204" pitchFamily="34" charset="0"/>
                          <a:ea typeface="Source Sans Pro" panose="020B0503030403020204" pitchFamily="34" charset="0"/>
                          <a:cs typeface="+mn-cs"/>
                        </a:rPr>
                        <a:t>Customer Support</a:t>
                      </a:r>
                      <a:endParaRPr lang="en-US" sz="1860" dirty="0">
                        <a:latin typeface="Source Sans Pro" panose="020B0503030403020204" pitchFamily="34" charset="0"/>
                        <a:ea typeface="Source Sans Pro" panose="020B0503030403020204" pitchFamily="34" charset="0"/>
                      </a:endParaRPr>
                    </a:p>
                  </a:txBody>
                  <a:tcPr/>
                </a:tc>
                <a:tc>
                  <a:txBody>
                    <a:bodyPr/>
                    <a:lstStyle/>
                    <a:p>
                      <a:r>
                        <a:rPr lang="en-US" sz="1860" dirty="0">
                          <a:latin typeface="Source Sans Pro" panose="020B0503030403020204" pitchFamily="34" charset="0"/>
                          <a:ea typeface="Source Sans Pro" panose="020B0503030403020204" pitchFamily="34" charset="0"/>
                        </a:rPr>
                        <a:t>Provides supports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latin typeface="Source Sans Pro" panose="020B0503030403020204" pitchFamily="34" charset="0"/>
                          <a:ea typeface="Source Sans Pro" panose="020B0503030403020204" pitchFamily="34" charset="0"/>
                        </a:rPr>
                        <a:t>Factor offers limited customer support, while Blue Apron faces challenges with customer retention.</a:t>
                      </a:r>
                    </a:p>
                  </a:txBody>
                  <a:tcPr/>
                </a:tc>
                <a:tc>
                  <a:txBody>
                    <a:bodyPr/>
                    <a:lstStyle/>
                    <a:p>
                      <a:r>
                        <a:rPr lang="en-US" sz="1860" dirty="0">
                          <a:latin typeface="Source Sans Pro" panose="020B0503030403020204" pitchFamily="34" charset="0"/>
                          <a:ea typeface="Source Sans Pro" panose="020B0503030403020204" pitchFamily="34" charset="0"/>
                        </a:rPr>
                        <a:t>NutriByte aims to build a customer community to foster engagement and interaction among its users</a:t>
                      </a:r>
                    </a:p>
                  </a:txBody>
                  <a:tcPr/>
                </a:tc>
                <a:extLst>
                  <a:ext uri="{0D108BD9-81ED-4DB2-BD59-A6C34878D82A}">
                    <a16:rowId xmlns:a16="http://schemas.microsoft.com/office/drawing/2014/main" val="4087957701"/>
                  </a:ext>
                </a:extLst>
              </a:tr>
              <a:tr h="1024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latin typeface="Source Sans Pro" panose="020B0503030403020204" pitchFamily="34" charset="0"/>
                          <a:ea typeface="Source Sans Pro" panose="020B0503030403020204" pitchFamily="34" charset="0"/>
                        </a:rPr>
                        <a:t>Meal Recommendations</a:t>
                      </a:r>
                    </a:p>
                  </a:txBody>
                  <a:tcPr/>
                </a:tc>
                <a:tc>
                  <a:txBody>
                    <a:bodyPr/>
                    <a:lstStyle/>
                    <a:p>
                      <a:r>
                        <a:rPr lang="en-US" sz="1860" dirty="0">
                          <a:latin typeface="Source Sans Pro" panose="020B0503030403020204" pitchFamily="34" charset="0"/>
                          <a:ea typeface="Source Sans Pro" panose="020B0503030403020204" pitchFamily="34" charset="0"/>
                        </a:rPr>
                        <a:t>It does not provide any meal recommendations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latin typeface="Source Sans Pro" panose="020B0503030403020204" pitchFamily="34" charset="0"/>
                          <a:ea typeface="Source Sans Pro" panose="020B0503030403020204" pitchFamily="34" charset="0"/>
                        </a:rPr>
                        <a:t>Competitors come with new meals each week to understand customer needs.</a:t>
                      </a:r>
                    </a:p>
                  </a:txBody>
                  <a:tcPr/>
                </a:tc>
                <a:tc>
                  <a:txBody>
                    <a:bodyPr/>
                    <a:lstStyle/>
                    <a:p>
                      <a:r>
                        <a:rPr lang="en-US" sz="1860" dirty="0">
                          <a:latin typeface="Source Sans Pro" panose="020B0503030403020204" pitchFamily="34" charset="0"/>
                          <a:ea typeface="Source Sans Pro" panose="020B0503030403020204" pitchFamily="34" charset="0"/>
                        </a:rPr>
                        <a:t>NutriByte collects the data and recommends meals based on their choices.</a:t>
                      </a:r>
                    </a:p>
                  </a:txBody>
                  <a:tcPr/>
                </a:tc>
                <a:extLst>
                  <a:ext uri="{0D108BD9-81ED-4DB2-BD59-A6C34878D82A}">
                    <a16:rowId xmlns:a16="http://schemas.microsoft.com/office/drawing/2014/main" val="2531369153"/>
                  </a:ext>
                </a:extLst>
              </a:tr>
              <a:tr h="1722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latin typeface="Source Sans Pro" panose="020B0503030403020204" pitchFamily="34" charset="0"/>
                          <a:ea typeface="Source Sans Pro" panose="020B0503030403020204" pitchFamily="34" charset="0"/>
                        </a:rPr>
                        <a:t>Traditional Meal Plans/ Meal Options</a:t>
                      </a:r>
                    </a:p>
                  </a:txBody>
                  <a:tcPr/>
                </a:tc>
                <a:tc>
                  <a:txBody>
                    <a:bodyPr/>
                    <a:lstStyle/>
                    <a:p>
                      <a:r>
                        <a:rPr lang="en-US" sz="1860" dirty="0">
                          <a:latin typeface="Source Sans Pro" panose="020B0503030403020204" pitchFamily="34" charset="0"/>
                          <a:ea typeface="Source Sans Pro" panose="020B0503030403020204" pitchFamily="34" charset="0"/>
                        </a:rPr>
                        <a:t>Limited selection of vegan recipes.</a:t>
                      </a:r>
                    </a:p>
                  </a:txBody>
                  <a:tcPr/>
                </a:tc>
                <a:tc>
                  <a:txBody>
                    <a:bodyPr/>
                    <a:lstStyle/>
                    <a:p>
                      <a:r>
                        <a:rPr lang="en-US" sz="1860" dirty="0">
                          <a:latin typeface="Source Sans Pro" panose="020B0503030403020204" pitchFamily="34" charset="0"/>
                          <a:ea typeface="Source Sans Pro" panose="020B0503030403020204" pitchFamily="34" charset="0"/>
                        </a:rPr>
                        <a:t>Factor lacks traditional veg plans; they avoid certain ingredients to prevent them from overpowering the dish's flavor profile</a:t>
                      </a:r>
                    </a:p>
                  </a:txBody>
                  <a:tcPr/>
                </a:tc>
                <a:tc>
                  <a:txBody>
                    <a:bodyPr/>
                    <a:lstStyle/>
                    <a:p>
                      <a:r>
                        <a:rPr lang="en-US" sz="1860" b="0" i="0" kern="1200" dirty="0">
                          <a:solidFill>
                            <a:schemeClr val="tx1"/>
                          </a:solidFill>
                          <a:effectLst/>
                          <a:latin typeface="Source Sans Pro" panose="020B0503030403020204" pitchFamily="34" charset="0"/>
                          <a:ea typeface="Source Sans Pro" panose="020B0503030403020204" pitchFamily="34" charset="0"/>
                          <a:cs typeface="+mn-cs"/>
                        </a:rPr>
                        <a:t>NutriByte provides fully customizable options, empowering customers to choose their ingredients while receiving personalized guidance from nutritionists.</a:t>
                      </a:r>
                      <a:endParaRPr lang="en-US" sz="186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1361102888"/>
                  </a:ext>
                </a:extLst>
              </a:tr>
            </a:tbl>
          </a:graphicData>
        </a:graphic>
      </p:graphicFrame>
      <p:pic>
        <p:nvPicPr>
          <p:cNvPr id="6" name="Picture 5">
            <a:extLst>
              <a:ext uri="{FF2B5EF4-FFF2-40B4-BE49-F238E27FC236}">
                <a16:creationId xmlns:a16="http://schemas.microsoft.com/office/drawing/2014/main" id="{DFA965A8-6F03-C33B-4DF9-3C4969144F08}"/>
              </a:ext>
            </a:extLst>
          </p:cNvPr>
          <p:cNvPicPr>
            <a:picLocks noChangeAspect="1"/>
          </p:cNvPicPr>
          <p:nvPr/>
        </p:nvPicPr>
        <p:blipFill>
          <a:blip r:embed="rId3"/>
          <a:stretch>
            <a:fillRect/>
          </a:stretch>
        </p:blipFill>
        <p:spPr>
          <a:xfrm>
            <a:off x="4667629" y="1866804"/>
            <a:ext cx="1577622" cy="546100"/>
          </a:xfrm>
          <a:prstGeom prst="rect">
            <a:avLst/>
          </a:prstGeom>
        </p:spPr>
      </p:pic>
      <p:pic>
        <p:nvPicPr>
          <p:cNvPr id="8" name="Picture 7">
            <a:extLst>
              <a:ext uri="{FF2B5EF4-FFF2-40B4-BE49-F238E27FC236}">
                <a16:creationId xmlns:a16="http://schemas.microsoft.com/office/drawing/2014/main" id="{1A2DDDF4-D234-AFD2-5577-8C10278F3319}"/>
              </a:ext>
            </a:extLst>
          </p:cNvPr>
          <p:cNvPicPr>
            <a:picLocks noChangeAspect="1"/>
          </p:cNvPicPr>
          <p:nvPr/>
        </p:nvPicPr>
        <p:blipFill>
          <a:blip r:embed="rId4"/>
          <a:stretch>
            <a:fillRect/>
          </a:stretch>
        </p:blipFill>
        <p:spPr>
          <a:xfrm>
            <a:off x="7734164" y="1593754"/>
            <a:ext cx="1659199" cy="546100"/>
          </a:xfrm>
          <a:prstGeom prst="rect">
            <a:avLst/>
          </a:prstGeom>
        </p:spPr>
      </p:pic>
      <p:pic>
        <p:nvPicPr>
          <p:cNvPr id="9" name="Picture 8">
            <a:extLst>
              <a:ext uri="{FF2B5EF4-FFF2-40B4-BE49-F238E27FC236}">
                <a16:creationId xmlns:a16="http://schemas.microsoft.com/office/drawing/2014/main" id="{2D85960E-E671-522B-5312-734F78B9F15D}"/>
              </a:ext>
            </a:extLst>
          </p:cNvPr>
          <p:cNvPicPr>
            <a:picLocks noChangeAspect="1"/>
          </p:cNvPicPr>
          <p:nvPr/>
        </p:nvPicPr>
        <p:blipFill>
          <a:blip r:embed="rId5"/>
          <a:stretch>
            <a:fillRect/>
          </a:stretch>
        </p:blipFill>
        <p:spPr>
          <a:xfrm>
            <a:off x="9393363" y="2082416"/>
            <a:ext cx="1112233" cy="510815"/>
          </a:xfrm>
          <a:prstGeom prst="rect">
            <a:avLst/>
          </a:prstGeom>
        </p:spPr>
      </p:pic>
      <p:pic>
        <p:nvPicPr>
          <p:cNvPr id="10" name="Picture 9">
            <a:extLst>
              <a:ext uri="{FF2B5EF4-FFF2-40B4-BE49-F238E27FC236}">
                <a16:creationId xmlns:a16="http://schemas.microsoft.com/office/drawing/2014/main" id="{E5103FE1-923D-BD9F-BB0E-C74F30D12E48}"/>
              </a:ext>
            </a:extLst>
          </p:cNvPr>
          <p:cNvPicPr>
            <a:picLocks noChangeAspect="1"/>
          </p:cNvPicPr>
          <p:nvPr/>
        </p:nvPicPr>
        <p:blipFill>
          <a:blip r:embed="rId6"/>
          <a:stretch>
            <a:fillRect/>
          </a:stretch>
        </p:blipFill>
        <p:spPr>
          <a:xfrm flipH="1">
            <a:off x="11830705" y="1564011"/>
            <a:ext cx="1061481" cy="1182478"/>
          </a:xfrm>
          <a:prstGeom prst="rect">
            <a:avLst/>
          </a:prstGeom>
        </p:spPr>
      </p:pic>
      <p:pic>
        <p:nvPicPr>
          <p:cNvPr id="11" name="Picture 10">
            <a:extLst>
              <a:ext uri="{FF2B5EF4-FFF2-40B4-BE49-F238E27FC236}">
                <a16:creationId xmlns:a16="http://schemas.microsoft.com/office/drawing/2014/main" id="{2C040AFE-0C6C-161C-C88E-01CEC39D472E}"/>
              </a:ext>
            </a:extLst>
          </p:cNvPr>
          <p:cNvPicPr>
            <a:picLocks noChangeAspect="1"/>
          </p:cNvPicPr>
          <p:nvPr/>
        </p:nvPicPr>
        <p:blipFill>
          <a:blip r:embed="rId6"/>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02245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5202912" y="464328"/>
            <a:ext cx="4525288"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Product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5" name="Picture 2" descr="Mobile apps for meal prep industry">
            <a:extLst>
              <a:ext uri="{FF2B5EF4-FFF2-40B4-BE49-F238E27FC236}">
                <a16:creationId xmlns:a16="http://schemas.microsoft.com/office/drawing/2014/main" id="{D8CC027D-D4CC-F026-55F2-D279FD5DF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861" y="813565"/>
            <a:ext cx="5125741" cy="7355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DE3FF51-6348-B301-1A3A-4F1417B36B86}"/>
              </a:ext>
            </a:extLst>
          </p:cNvPr>
          <p:cNvPicPr>
            <a:picLocks noChangeAspect="1"/>
          </p:cNvPicPr>
          <p:nvPr/>
        </p:nvPicPr>
        <p:blipFill>
          <a:blip r:embed="rId4"/>
          <a:stretch>
            <a:fillRect/>
          </a:stretch>
        </p:blipFill>
        <p:spPr>
          <a:xfrm>
            <a:off x="2380566" y="1266866"/>
            <a:ext cx="3997606" cy="6392110"/>
          </a:xfrm>
          <a:prstGeom prst="rect">
            <a:avLst/>
          </a:prstGeom>
        </p:spPr>
      </p:pic>
      <p:sp>
        <p:nvSpPr>
          <p:cNvPr id="10" name="TextBox 9">
            <a:extLst>
              <a:ext uri="{FF2B5EF4-FFF2-40B4-BE49-F238E27FC236}">
                <a16:creationId xmlns:a16="http://schemas.microsoft.com/office/drawing/2014/main" id="{5DCFC80B-EAEB-827B-42C5-54614A586827}"/>
              </a:ext>
            </a:extLst>
          </p:cNvPr>
          <p:cNvSpPr txBox="1"/>
          <p:nvPr/>
        </p:nvSpPr>
        <p:spPr>
          <a:xfrm>
            <a:off x="3110516" y="7658976"/>
            <a:ext cx="3431485" cy="378565"/>
          </a:xfrm>
          <a:prstGeom prst="rect">
            <a:avLst/>
          </a:prstGeom>
          <a:noFill/>
        </p:spPr>
        <p:txBody>
          <a:bodyPr wrap="square" rtlCol="0">
            <a:spAutoFit/>
          </a:bodyPr>
          <a:lstStyle/>
          <a:p>
            <a:r>
              <a:rPr lang="en-US" sz="1860" b="1" dirty="0">
                <a:latin typeface="Source Sans Pro" panose="020B0503030403020204" pitchFamily="34" charset="0"/>
                <a:ea typeface="Source Sans Pro" panose="020B0503030403020204" pitchFamily="34" charset="0"/>
              </a:rPr>
              <a:t>Nutri Byte’s Application</a:t>
            </a:r>
          </a:p>
        </p:txBody>
      </p:sp>
      <p:sp>
        <p:nvSpPr>
          <p:cNvPr id="11" name="TextBox 10">
            <a:extLst>
              <a:ext uri="{FF2B5EF4-FFF2-40B4-BE49-F238E27FC236}">
                <a16:creationId xmlns:a16="http://schemas.microsoft.com/office/drawing/2014/main" id="{EAB05EB9-122E-A1EC-396C-45DD6F154AE1}"/>
              </a:ext>
            </a:extLst>
          </p:cNvPr>
          <p:cNvSpPr txBox="1"/>
          <p:nvPr/>
        </p:nvSpPr>
        <p:spPr>
          <a:xfrm>
            <a:off x="10228619" y="7567711"/>
            <a:ext cx="2750401" cy="378565"/>
          </a:xfrm>
          <a:prstGeom prst="rect">
            <a:avLst/>
          </a:prstGeom>
          <a:noFill/>
        </p:spPr>
        <p:txBody>
          <a:bodyPr wrap="square" rtlCol="0">
            <a:spAutoFit/>
          </a:bodyPr>
          <a:lstStyle/>
          <a:p>
            <a:r>
              <a:rPr lang="en-US" sz="1860" b="1" dirty="0">
                <a:latin typeface="Source Sans Pro" panose="020B0503030403020204" pitchFamily="34" charset="0"/>
                <a:ea typeface="Source Sans Pro" panose="020B0503030403020204" pitchFamily="34" charset="0"/>
              </a:rPr>
              <a:t>Nutri Byte’s Meal Plans</a:t>
            </a:r>
          </a:p>
        </p:txBody>
      </p:sp>
      <p:pic>
        <p:nvPicPr>
          <p:cNvPr id="6" name="Picture 5">
            <a:extLst>
              <a:ext uri="{FF2B5EF4-FFF2-40B4-BE49-F238E27FC236}">
                <a16:creationId xmlns:a16="http://schemas.microsoft.com/office/drawing/2014/main" id="{B7BCF400-4E53-FFB4-9252-64611F81078D}"/>
              </a:ext>
            </a:extLst>
          </p:cNvPr>
          <p:cNvPicPr>
            <a:picLocks noChangeAspect="1"/>
          </p:cNvPicPr>
          <p:nvPr/>
        </p:nvPicPr>
        <p:blipFill>
          <a:blip r:embed="rId5"/>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30535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885230" y="700849"/>
            <a:ext cx="566166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Go-to-Market Detail</a:t>
            </a:r>
            <a:endParaRPr lang="en-US" sz="4647" dirty="0"/>
          </a:p>
        </p:txBody>
      </p:sp>
      <p:pic>
        <p:nvPicPr>
          <p:cNvPr id="5" name="Image 0" descr="preencoded.png"/>
          <p:cNvPicPr>
            <a:picLocks noChangeAspect="1"/>
          </p:cNvPicPr>
          <p:nvPr/>
        </p:nvPicPr>
        <p:blipFill>
          <a:blip r:embed="rId3"/>
          <a:stretch>
            <a:fillRect/>
          </a:stretch>
        </p:blipFill>
        <p:spPr>
          <a:xfrm>
            <a:off x="885230" y="1977978"/>
            <a:ext cx="4050506" cy="2484883"/>
          </a:xfrm>
          <a:prstGeom prst="rect">
            <a:avLst/>
          </a:prstGeom>
        </p:spPr>
      </p:pic>
      <p:sp>
        <p:nvSpPr>
          <p:cNvPr id="6" name="Text 3"/>
          <p:cNvSpPr/>
          <p:nvPr/>
        </p:nvSpPr>
        <p:spPr>
          <a:xfrm>
            <a:off x="885230" y="4755728"/>
            <a:ext cx="3604260" cy="380799"/>
          </a:xfrm>
          <a:prstGeom prst="rect">
            <a:avLst/>
          </a:prstGeom>
          <a:noFill/>
          <a:ln/>
        </p:spPr>
        <p:txBody>
          <a:bodyPr wrap="none" rtlCol="0" anchor="t"/>
          <a:lstStyle/>
          <a:p>
            <a:pPr marL="0" indent="0" algn="l">
              <a:lnSpc>
                <a:spcPts val="3021"/>
              </a:lnSpc>
              <a:buNone/>
            </a:pPr>
            <a:r>
              <a:rPr lang="en-US" sz="2324" dirty="0">
                <a:solidFill>
                  <a:srgbClr val="38512F"/>
                </a:solidFill>
                <a:latin typeface="Lora" pitchFamily="34" charset="0"/>
                <a:ea typeface="Lora" pitchFamily="34" charset="-122"/>
                <a:cs typeface="Lora" pitchFamily="34" charset="-120"/>
              </a:rPr>
              <a:t>Social Media and Emailing</a:t>
            </a:r>
            <a:endParaRPr lang="en-US" sz="2324" dirty="0"/>
          </a:p>
        </p:txBody>
      </p:sp>
      <p:sp>
        <p:nvSpPr>
          <p:cNvPr id="7" name="Text 4"/>
          <p:cNvSpPr/>
          <p:nvPr/>
        </p:nvSpPr>
        <p:spPr>
          <a:xfrm>
            <a:off x="1262896" y="5429394"/>
            <a:ext cx="3672840"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Cultural-Relevant Content </a:t>
            </a:r>
            <a:endParaRPr lang="en-US" sz="1859" dirty="0"/>
          </a:p>
        </p:txBody>
      </p:sp>
      <p:sp>
        <p:nvSpPr>
          <p:cNvPr id="8" name="Text 5"/>
          <p:cNvSpPr/>
          <p:nvPr/>
        </p:nvSpPr>
        <p:spPr>
          <a:xfrm>
            <a:off x="1262896" y="5968327"/>
            <a:ext cx="3672840"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Targeted Advertising </a:t>
            </a:r>
            <a:endParaRPr lang="en-US" sz="1859" dirty="0"/>
          </a:p>
        </p:txBody>
      </p:sp>
      <p:sp>
        <p:nvSpPr>
          <p:cNvPr id="9" name="Text 6"/>
          <p:cNvSpPr/>
          <p:nvPr/>
        </p:nvSpPr>
        <p:spPr>
          <a:xfrm>
            <a:off x="1262896" y="6507260"/>
            <a:ext cx="3672840"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 Community Building </a:t>
            </a:r>
            <a:endParaRPr lang="en-US" sz="1859" dirty="0"/>
          </a:p>
        </p:txBody>
      </p:sp>
      <p:sp>
        <p:nvSpPr>
          <p:cNvPr id="10" name="Text 7"/>
          <p:cNvSpPr/>
          <p:nvPr/>
        </p:nvSpPr>
        <p:spPr>
          <a:xfrm>
            <a:off x="1262896" y="7046193"/>
            <a:ext cx="3672840"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Testimonials and User Stories</a:t>
            </a:r>
            <a:endParaRPr lang="en-US" sz="1859" dirty="0"/>
          </a:p>
        </p:txBody>
      </p:sp>
      <p:pic>
        <p:nvPicPr>
          <p:cNvPr id="11" name="Image 1" descr="preencoded.png"/>
          <p:cNvPicPr>
            <a:picLocks noChangeAspect="1"/>
          </p:cNvPicPr>
          <p:nvPr/>
        </p:nvPicPr>
        <p:blipFill>
          <a:blip r:embed="rId4"/>
          <a:stretch>
            <a:fillRect/>
          </a:stretch>
        </p:blipFill>
        <p:spPr>
          <a:xfrm>
            <a:off x="5289828" y="1977978"/>
            <a:ext cx="4050625" cy="2485001"/>
          </a:xfrm>
          <a:prstGeom prst="rect">
            <a:avLst/>
          </a:prstGeom>
        </p:spPr>
      </p:pic>
      <p:sp>
        <p:nvSpPr>
          <p:cNvPr id="12" name="Text 8"/>
          <p:cNvSpPr/>
          <p:nvPr/>
        </p:nvSpPr>
        <p:spPr>
          <a:xfrm>
            <a:off x="5289828" y="4755847"/>
            <a:ext cx="2360771" cy="380799"/>
          </a:xfrm>
          <a:prstGeom prst="rect">
            <a:avLst/>
          </a:prstGeom>
          <a:noFill/>
          <a:ln/>
        </p:spPr>
        <p:txBody>
          <a:bodyPr wrap="none" rtlCol="0" anchor="t"/>
          <a:lstStyle/>
          <a:p>
            <a:pPr marL="0" indent="0" algn="l">
              <a:lnSpc>
                <a:spcPts val="3021"/>
              </a:lnSpc>
              <a:buNone/>
            </a:pPr>
            <a:r>
              <a:rPr lang="en-US" sz="2324" dirty="0">
                <a:solidFill>
                  <a:srgbClr val="38512F"/>
                </a:solidFill>
                <a:latin typeface="Lora" pitchFamily="34" charset="0"/>
              </a:rPr>
              <a:t>TV Commercials</a:t>
            </a:r>
            <a:endParaRPr lang="en-US" sz="2324" dirty="0"/>
          </a:p>
        </p:txBody>
      </p:sp>
      <p:sp>
        <p:nvSpPr>
          <p:cNvPr id="13" name="Text 9"/>
          <p:cNvSpPr/>
          <p:nvPr/>
        </p:nvSpPr>
        <p:spPr>
          <a:xfrm>
            <a:off x="5667494" y="5429513"/>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Captivating Storytelling </a:t>
            </a:r>
            <a:endParaRPr lang="en-US" sz="1859" dirty="0"/>
          </a:p>
        </p:txBody>
      </p:sp>
      <p:sp>
        <p:nvSpPr>
          <p:cNvPr id="14" name="Text 10"/>
          <p:cNvSpPr/>
          <p:nvPr/>
        </p:nvSpPr>
        <p:spPr>
          <a:xfrm>
            <a:off x="5667494" y="5968446"/>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Showcasing Product Benefits </a:t>
            </a:r>
            <a:endParaRPr lang="en-US" sz="1859" dirty="0"/>
          </a:p>
        </p:txBody>
      </p:sp>
      <p:sp>
        <p:nvSpPr>
          <p:cNvPr id="15" name="Text 11"/>
          <p:cNvSpPr/>
          <p:nvPr/>
        </p:nvSpPr>
        <p:spPr>
          <a:xfrm>
            <a:off x="5667494" y="6507378"/>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 Call-to-Action (CTA) </a:t>
            </a:r>
            <a:endParaRPr lang="en-US" sz="1859" dirty="0"/>
          </a:p>
        </p:txBody>
      </p:sp>
      <p:sp>
        <p:nvSpPr>
          <p:cNvPr id="16" name="Text 12"/>
          <p:cNvSpPr/>
          <p:nvPr/>
        </p:nvSpPr>
        <p:spPr>
          <a:xfrm>
            <a:off x="5667494" y="7046311"/>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Impactful Visuals and Music</a:t>
            </a:r>
            <a:endParaRPr lang="en-US" sz="1859" dirty="0"/>
          </a:p>
        </p:txBody>
      </p:sp>
      <p:pic>
        <p:nvPicPr>
          <p:cNvPr id="17" name="Image 2" descr="preencoded.png"/>
          <p:cNvPicPr>
            <a:picLocks noChangeAspect="1"/>
          </p:cNvPicPr>
          <p:nvPr/>
        </p:nvPicPr>
        <p:blipFill>
          <a:blip r:embed="rId5"/>
          <a:stretch>
            <a:fillRect/>
          </a:stretch>
        </p:blipFill>
        <p:spPr>
          <a:xfrm>
            <a:off x="9694545" y="1977978"/>
            <a:ext cx="4050625" cy="2485001"/>
          </a:xfrm>
          <a:prstGeom prst="rect">
            <a:avLst/>
          </a:prstGeom>
        </p:spPr>
      </p:pic>
      <p:sp>
        <p:nvSpPr>
          <p:cNvPr id="18" name="Text 13"/>
          <p:cNvSpPr/>
          <p:nvPr/>
        </p:nvSpPr>
        <p:spPr>
          <a:xfrm>
            <a:off x="9694545" y="4755847"/>
            <a:ext cx="2567940" cy="380799"/>
          </a:xfrm>
          <a:prstGeom prst="rect">
            <a:avLst/>
          </a:prstGeom>
          <a:noFill/>
          <a:ln/>
        </p:spPr>
        <p:txBody>
          <a:bodyPr wrap="none" rtlCol="0" anchor="t"/>
          <a:lstStyle/>
          <a:p>
            <a:pPr marL="0" indent="0" algn="l">
              <a:lnSpc>
                <a:spcPts val="3021"/>
              </a:lnSpc>
              <a:buNone/>
            </a:pPr>
            <a:r>
              <a:rPr lang="en-US" sz="2324" dirty="0">
                <a:solidFill>
                  <a:srgbClr val="38512F"/>
                </a:solidFill>
                <a:latin typeface="Lora" pitchFamily="34" charset="0"/>
                <a:ea typeface="Lora" pitchFamily="34" charset="-122"/>
                <a:cs typeface="Lora" pitchFamily="34" charset="-120"/>
              </a:rPr>
              <a:t>Subscription Plans</a:t>
            </a:r>
            <a:endParaRPr lang="en-US" sz="2324" dirty="0"/>
          </a:p>
        </p:txBody>
      </p:sp>
      <p:sp>
        <p:nvSpPr>
          <p:cNvPr id="19" name="Text 14"/>
          <p:cNvSpPr/>
          <p:nvPr/>
        </p:nvSpPr>
        <p:spPr>
          <a:xfrm>
            <a:off x="10072211" y="5429513"/>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Freemium (3 meals) </a:t>
            </a:r>
            <a:endParaRPr lang="en-US" sz="1859" dirty="0"/>
          </a:p>
        </p:txBody>
      </p:sp>
      <p:sp>
        <p:nvSpPr>
          <p:cNvPr id="20" name="Text 15"/>
          <p:cNvSpPr/>
          <p:nvPr/>
        </p:nvSpPr>
        <p:spPr>
          <a:xfrm>
            <a:off x="10072211" y="5968446"/>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Premium (20 meals)</a:t>
            </a:r>
            <a:endParaRPr lang="en-US" sz="1859" dirty="0"/>
          </a:p>
        </p:txBody>
      </p:sp>
      <p:sp>
        <p:nvSpPr>
          <p:cNvPr id="21" name="Text 16"/>
          <p:cNvSpPr/>
          <p:nvPr/>
        </p:nvSpPr>
        <p:spPr>
          <a:xfrm>
            <a:off x="10072211" y="6507378"/>
            <a:ext cx="3672959" cy="421810"/>
          </a:xfrm>
          <a:prstGeom prst="rect">
            <a:avLst/>
          </a:prstGeom>
          <a:noFill/>
          <a:ln/>
        </p:spPr>
        <p:txBody>
          <a:bodyPr wrap="none" rtlCol="0" anchor="t"/>
          <a:lstStyle/>
          <a:p>
            <a:pPr marL="342900" indent="-342900" algn="l">
              <a:lnSpc>
                <a:spcPts val="3346"/>
              </a:lnSpc>
              <a:buSzPct val="100000"/>
              <a:buChar char="•"/>
            </a:pPr>
            <a:r>
              <a:rPr lang="en-US" sz="1859" dirty="0">
                <a:solidFill>
                  <a:srgbClr val="3A3630"/>
                </a:solidFill>
                <a:latin typeface="Source Sans Pro" pitchFamily="34" charset="0"/>
                <a:ea typeface="Source Sans Pro" pitchFamily="34" charset="-122"/>
                <a:cs typeface="Source Sans Pro" pitchFamily="34" charset="-120"/>
              </a:rPr>
              <a:t> Premium+ (Capped Meal Orders )</a:t>
            </a:r>
            <a:endParaRPr lang="en-US" sz="1859" dirty="0"/>
          </a:p>
        </p:txBody>
      </p:sp>
      <p:pic>
        <p:nvPicPr>
          <p:cNvPr id="22" name="Picture 21">
            <a:extLst>
              <a:ext uri="{FF2B5EF4-FFF2-40B4-BE49-F238E27FC236}">
                <a16:creationId xmlns:a16="http://schemas.microsoft.com/office/drawing/2014/main" id="{B29FA7A7-EDBE-B6B4-6FB4-B5E71C62292B}"/>
              </a:ext>
            </a:extLst>
          </p:cNvPr>
          <p:cNvPicPr>
            <a:picLocks noChangeAspect="1"/>
          </p:cNvPicPr>
          <p:nvPr/>
        </p:nvPicPr>
        <p:blipFill>
          <a:blip r:embed="rId6"/>
          <a:stretch>
            <a:fillRect/>
          </a:stretch>
        </p:blipFill>
        <p:spPr>
          <a:xfrm flipH="1">
            <a:off x="14099262" y="0"/>
            <a:ext cx="531138" cy="5916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495550" y="591328"/>
            <a:ext cx="895985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Financial Model Market Analysis </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6" name="Picture 5">
            <a:extLst>
              <a:ext uri="{FF2B5EF4-FFF2-40B4-BE49-F238E27FC236}">
                <a16:creationId xmlns:a16="http://schemas.microsoft.com/office/drawing/2014/main" id="{690D4859-CA11-6D5C-72FA-0D3061272E6E}"/>
              </a:ext>
            </a:extLst>
          </p:cNvPr>
          <p:cNvPicPr>
            <a:picLocks noChangeAspect="1"/>
          </p:cNvPicPr>
          <p:nvPr/>
        </p:nvPicPr>
        <p:blipFill>
          <a:blip r:embed="rId3"/>
          <a:stretch>
            <a:fillRect/>
          </a:stretch>
        </p:blipFill>
        <p:spPr>
          <a:xfrm>
            <a:off x="172593" y="1966562"/>
            <a:ext cx="8959849" cy="5329486"/>
          </a:xfrm>
          <a:prstGeom prst="rect">
            <a:avLst/>
          </a:prstGeom>
        </p:spPr>
      </p:pic>
      <p:sp>
        <p:nvSpPr>
          <p:cNvPr id="9" name="Shape 9">
            <a:extLst>
              <a:ext uri="{FF2B5EF4-FFF2-40B4-BE49-F238E27FC236}">
                <a16:creationId xmlns:a16="http://schemas.microsoft.com/office/drawing/2014/main" id="{26DD6AC2-AB6C-F273-62E8-8052EF187E93}"/>
              </a:ext>
            </a:extLst>
          </p:cNvPr>
          <p:cNvSpPr/>
          <p:nvPr/>
        </p:nvSpPr>
        <p:spPr>
          <a:xfrm>
            <a:off x="9460297" y="1989784"/>
            <a:ext cx="4836471" cy="6007803"/>
          </a:xfrm>
          <a:prstGeom prst="roundRect">
            <a:avLst>
              <a:gd name="adj" fmla="val 2235"/>
            </a:avLst>
          </a:prstGeom>
          <a:solidFill>
            <a:srgbClr val="F6E9D5"/>
          </a:solidFill>
          <a:ln/>
        </p:spPr>
        <p:txBody>
          <a:bodyPr/>
          <a:lstStyle/>
          <a:p>
            <a:r>
              <a:rPr lang="en-US" sz="1900" b="1" dirty="0">
                <a:solidFill>
                  <a:schemeClr val="accent6">
                    <a:lumMod val="50000"/>
                  </a:schemeClr>
                </a:solidFill>
                <a:latin typeface="Source Sans Pro" panose="020B0503030403020204" pitchFamily="34" charset="0"/>
                <a:ea typeface="Source Sans Pro" panose="020B0503030403020204" pitchFamily="34" charset="0"/>
              </a:rPr>
              <a:t>Business Equation</a:t>
            </a:r>
          </a:p>
          <a:p>
            <a:r>
              <a:rPr lang="en-US" sz="1900" b="1" dirty="0">
                <a:solidFill>
                  <a:schemeClr val="accent6">
                    <a:lumMod val="50000"/>
                  </a:schemeClr>
                </a:solidFill>
                <a:latin typeface="Source Sans Pro" panose="020B0503030403020204" pitchFamily="34" charset="0"/>
                <a:ea typeface="Source Sans Pro" panose="020B0503030403020204" pitchFamily="34" charset="0"/>
              </a:rPr>
              <a:t>		      </a:t>
            </a:r>
            <a:r>
              <a:rPr lang="en-US" sz="1900" dirty="0">
                <a:solidFill>
                  <a:schemeClr val="accent6">
                    <a:lumMod val="50000"/>
                  </a:schemeClr>
                </a:solidFill>
                <a:latin typeface="Source Sans Pro" panose="020B0503030403020204" pitchFamily="34" charset="0"/>
                <a:ea typeface="Source Sans Pro" panose="020B0503030403020204" pitchFamily="34" charset="0"/>
              </a:rPr>
              <a:t>Nutri Byte: Competition</a:t>
            </a:r>
          </a:p>
          <a:p>
            <a:pPr marL="285750" indent="-285750">
              <a:buFont typeface="Arial" panose="020B0604020202020204" pitchFamily="34" charset="0"/>
              <a:buChar char="•"/>
            </a:pPr>
            <a:r>
              <a:rPr lang="en-US" sz="1900" b="1" dirty="0">
                <a:solidFill>
                  <a:schemeClr val="accent6">
                    <a:lumMod val="50000"/>
                  </a:schemeClr>
                </a:solidFill>
                <a:latin typeface="Source Sans Pro" panose="020B0503030403020204" pitchFamily="34" charset="0"/>
                <a:ea typeface="Source Sans Pro" panose="020B0503030403020204" pitchFamily="34" charset="0"/>
              </a:rPr>
              <a:t>TAM Comparison- </a:t>
            </a:r>
            <a:r>
              <a:rPr lang="en-US" sz="1900" dirty="0">
                <a:solidFill>
                  <a:schemeClr val="accent6">
                    <a:lumMod val="50000"/>
                  </a:schemeClr>
                </a:solidFill>
                <a:latin typeface="Source Sans Pro" panose="020B0503030403020204" pitchFamily="34" charset="0"/>
                <a:ea typeface="Source Sans Pro" panose="020B0503030403020204" pitchFamily="34" charset="0"/>
              </a:rPr>
              <a:t>310 billion: 14 billion</a:t>
            </a:r>
          </a:p>
          <a:p>
            <a:pPr marL="285750" indent="-285750">
              <a:buFont typeface="Arial" panose="020B0604020202020204" pitchFamily="34" charset="0"/>
              <a:buChar char="•"/>
            </a:pPr>
            <a:r>
              <a:rPr lang="en-US" sz="1900" b="1" dirty="0">
                <a:solidFill>
                  <a:schemeClr val="accent6">
                    <a:lumMod val="50000"/>
                  </a:schemeClr>
                </a:solidFill>
                <a:latin typeface="Source Sans Pro" panose="020B0503030403020204" pitchFamily="34" charset="0"/>
                <a:ea typeface="Source Sans Pro" panose="020B0503030403020204" pitchFamily="34" charset="0"/>
              </a:rPr>
              <a:t>SAM Comparison- </a:t>
            </a:r>
            <a:r>
              <a:rPr lang="en-US" sz="1900" dirty="0">
                <a:solidFill>
                  <a:schemeClr val="accent6">
                    <a:lumMod val="50000"/>
                  </a:schemeClr>
                </a:solidFill>
                <a:latin typeface="Source Sans Pro" panose="020B0503030403020204" pitchFamily="34" charset="0"/>
                <a:ea typeface="Source Sans Pro" panose="020B0503030403020204" pitchFamily="34" charset="0"/>
              </a:rPr>
              <a:t>500 million: 9 billion</a:t>
            </a:r>
          </a:p>
          <a:p>
            <a:pPr marL="285750" indent="-285750">
              <a:buFont typeface="Arial" panose="020B0604020202020204" pitchFamily="34" charset="0"/>
              <a:buChar char="•"/>
            </a:pPr>
            <a:r>
              <a:rPr lang="en-US" sz="1900" b="1" dirty="0">
                <a:solidFill>
                  <a:schemeClr val="accent6">
                    <a:lumMod val="50000"/>
                  </a:schemeClr>
                </a:solidFill>
                <a:latin typeface="Source Sans Pro" panose="020B0503030403020204" pitchFamily="34" charset="0"/>
                <a:ea typeface="Source Sans Pro" panose="020B0503030403020204" pitchFamily="34" charset="0"/>
              </a:rPr>
              <a:t>SOM Comparison- </a:t>
            </a:r>
            <a:r>
              <a:rPr lang="en-US" sz="1900" dirty="0">
                <a:solidFill>
                  <a:schemeClr val="accent6">
                    <a:lumMod val="50000"/>
                  </a:schemeClr>
                </a:solidFill>
                <a:latin typeface="Source Sans Pro" panose="020B0503030403020204" pitchFamily="34" charset="0"/>
                <a:ea typeface="Source Sans Pro" panose="020B0503030403020204" pitchFamily="34" charset="0"/>
              </a:rPr>
              <a:t>40 million: 20 million</a:t>
            </a:r>
          </a:p>
          <a:p>
            <a:pPr marL="285750" indent="-285750">
              <a:buFont typeface="Arial" panose="020B0604020202020204" pitchFamily="34" charset="0"/>
              <a:buChar char="•"/>
            </a:pPr>
            <a:endParaRPr lang="en-US" sz="1900" dirty="0">
              <a:solidFill>
                <a:schemeClr val="accent6">
                  <a:lumMod val="50000"/>
                </a:schemeClr>
              </a:solidFill>
              <a:latin typeface="Source Sans Pro" panose="020B0503030403020204" pitchFamily="34" charset="0"/>
              <a:ea typeface="Source Sans Pro" panose="020B0503030403020204" pitchFamily="34" charset="0"/>
            </a:endParaRPr>
          </a:p>
          <a:p>
            <a:r>
              <a:rPr lang="en-US" sz="1900" b="1" dirty="0">
                <a:solidFill>
                  <a:schemeClr val="accent6">
                    <a:lumMod val="50000"/>
                  </a:schemeClr>
                </a:solidFill>
                <a:latin typeface="Source Sans Pro" panose="020B0503030403020204" pitchFamily="34" charset="0"/>
                <a:ea typeface="Source Sans Pro" panose="020B0503030403020204" pitchFamily="34" charset="0"/>
              </a:rPr>
              <a:t>Revenue Growth</a:t>
            </a:r>
          </a:p>
          <a:p>
            <a:endParaRPr lang="en-US" sz="19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1900" dirty="0">
                <a:solidFill>
                  <a:schemeClr val="accent6">
                    <a:lumMod val="50000"/>
                  </a:schemeClr>
                </a:solidFill>
                <a:latin typeface="Source Sans Pro" panose="020B0503030403020204" pitchFamily="34" charset="0"/>
                <a:ea typeface="Source Sans Pro" panose="020B0503030403020204" pitchFamily="34" charset="0"/>
              </a:rPr>
              <a:t>Nutri Byte's revenue varies with market size, surpassing the competition with a remarkable 58% growth compared to their 4% during 2019-2020</a:t>
            </a:r>
          </a:p>
          <a:p>
            <a:endParaRPr lang="en-US" sz="19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1900" dirty="0">
                <a:solidFill>
                  <a:schemeClr val="accent6">
                    <a:lumMod val="50000"/>
                  </a:schemeClr>
                </a:solidFill>
                <a:latin typeface="Source Sans Pro" panose="020B0503030403020204" pitchFamily="34" charset="0"/>
                <a:ea typeface="Source Sans Pro" panose="020B0503030403020204" pitchFamily="34" charset="0"/>
              </a:rPr>
              <a:t>Nutri Byte's Market Share hinges on the Indian community in NYC, while competitors target a broader market range, resulting in varying Shares of the Market (SOM) for each.</a:t>
            </a:r>
          </a:p>
          <a:p>
            <a:pPr marL="285750" indent="-285750">
              <a:buFont typeface="Arial" panose="020B0604020202020204" pitchFamily="34" charset="0"/>
              <a:buChar char="•"/>
            </a:pPr>
            <a:endParaRPr lang="en-US" dirty="0">
              <a:solidFill>
                <a:schemeClr val="accent6">
                  <a:lumMod val="50000"/>
                </a:schemeClr>
              </a:solidFill>
              <a:latin typeface="Source Sans Pro" panose="020B0503030403020204" pitchFamily="34" charset="0"/>
              <a:ea typeface="Source Sans Pro" panose="020B0503030403020204" pitchFamily="34" charset="0"/>
            </a:endParaRPr>
          </a:p>
          <a:p>
            <a:r>
              <a:rPr lang="en-US" dirty="0">
                <a:solidFill>
                  <a:schemeClr val="accent6">
                    <a:lumMod val="50000"/>
                  </a:schemeClr>
                </a:solidFill>
                <a:latin typeface="Source Sans Pro" panose="020B0503030403020204" pitchFamily="34" charset="0"/>
                <a:ea typeface="Source Sans Pro" panose="020B0503030403020204" pitchFamily="34" charset="0"/>
                <a:hlinkClick r:id="rId4" action="ppaction://hlinksldjump"/>
              </a:rPr>
              <a:t>IRR/NPV</a:t>
            </a:r>
            <a:endParaRPr lang="en-US"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endParaRPr lang="en-US" dirty="0">
              <a:solidFill>
                <a:schemeClr val="accent6">
                  <a:lumMod val="50000"/>
                </a:schemeClr>
              </a:solidFill>
              <a:latin typeface="Source Sans Pro" panose="020B0503030403020204" pitchFamily="34" charset="0"/>
              <a:ea typeface="Source Sans Pro" panose="020B0503030403020204" pitchFamily="34" charset="0"/>
            </a:endParaRPr>
          </a:p>
          <a:p>
            <a:endParaRPr lang="en-US" dirty="0"/>
          </a:p>
          <a:p>
            <a:endParaRPr lang="en-US" dirty="0"/>
          </a:p>
        </p:txBody>
      </p:sp>
      <p:pic>
        <p:nvPicPr>
          <p:cNvPr id="5" name="Picture 4">
            <a:extLst>
              <a:ext uri="{FF2B5EF4-FFF2-40B4-BE49-F238E27FC236}">
                <a16:creationId xmlns:a16="http://schemas.microsoft.com/office/drawing/2014/main" id="{A84CC2E9-9952-EE13-F0ED-D8258854801F}"/>
              </a:ext>
            </a:extLst>
          </p:cNvPr>
          <p:cNvPicPr>
            <a:picLocks noChangeAspect="1"/>
          </p:cNvPicPr>
          <p:nvPr/>
        </p:nvPicPr>
        <p:blipFill>
          <a:blip r:embed="rId5"/>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89445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3712868" y="630402"/>
            <a:ext cx="6345532"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Financial Model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16" name="Picture 15">
            <a:extLst>
              <a:ext uri="{FF2B5EF4-FFF2-40B4-BE49-F238E27FC236}">
                <a16:creationId xmlns:a16="http://schemas.microsoft.com/office/drawing/2014/main" id="{6633BCA8-2BB6-6557-E151-FEBB1E44C3A7}"/>
              </a:ext>
            </a:extLst>
          </p:cNvPr>
          <p:cNvPicPr>
            <a:picLocks noChangeAspect="1"/>
          </p:cNvPicPr>
          <p:nvPr/>
        </p:nvPicPr>
        <p:blipFill>
          <a:blip r:embed="rId3"/>
          <a:stretch>
            <a:fillRect/>
          </a:stretch>
        </p:blipFill>
        <p:spPr>
          <a:xfrm flipH="1">
            <a:off x="14015318" y="52931"/>
            <a:ext cx="531138" cy="591682"/>
          </a:xfrm>
          <a:prstGeom prst="rect">
            <a:avLst/>
          </a:prstGeom>
        </p:spPr>
      </p:pic>
      <p:pic>
        <p:nvPicPr>
          <p:cNvPr id="6" name="Picture 5">
            <a:extLst>
              <a:ext uri="{FF2B5EF4-FFF2-40B4-BE49-F238E27FC236}">
                <a16:creationId xmlns:a16="http://schemas.microsoft.com/office/drawing/2014/main" id="{B6AE8553-76A9-844B-BFBD-4A48E64BC795}"/>
              </a:ext>
            </a:extLst>
          </p:cNvPr>
          <p:cNvPicPr>
            <a:picLocks noChangeAspect="1"/>
          </p:cNvPicPr>
          <p:nvPr/>
        </p:nvPicPr>
        <p:blipFill>
          <a:blip r:embed="rId4"/>
          <a:stretch>
            <a:fillRect/>
          </a:stretch>
        </p:blipFill>
        <p:spPr>
          <a:xfrm>
            <a:off x="349513" y="1625052"/>
            <a:ext cx="7682379" cy="6448441"/>
          </a:xfrm>
          <a:prstGeom prst="rect">
            <a:avLst/>
          </a:prstGeom>
        </p:spPr>
      </p:pic>
      <p:sp>
        <p:nvSpPr>
          <p:cNvPr id="8" name="TextBox 7">
            <a:extLst>
              <a:ext uri="{FF2B5EF4-FFF2-40B4-BE49-F238E27FC236}">
                <a16:creationId xmlns:a16="http://schemas.microsoft.com/office/drawing/2014/main" id="{8242EACF-0586-D3FE-DA02-A9CFD6CA725E}"/>
              </a:ext>
            </a:extLst>
          </p:cNvPr>
          <p:cNvSpPr txBox="1"/>
          <p:nvPr/>
        </p:nvSpPr>
        <p:spPr>
          <a:xfrm>
            <a:off x="8216728" y="1667559"/>
            <a:ext cx="547404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Capital contribution of $5 million leads to a projected 58% profit by Year 5.</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By Year 3, NutriByte starts generating revenue and achieves a 10% profit, marking a significant profit curve point.</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Revenue growth sees a consistent upward trend over time.</a:t>
            </a:r>
          </a:p>
        </p:txBody>
      </p:sp>
      <p:pic>
        <p:nvPicPr>
          <p:cNvPr id="10" name="Picture 9">
            <a:extLst>
              <a:ext uri="{FF2B5EF4-FFF2-40B4-BE49-F238E27FC236}">
                <a16:creationId xmlns:a16="http://schemas.microsoft.com/office/drawing/2014/main" id="{C1298310-31C6-8E2A-B571-FAB916D61990}"/>
              </a:ext>
            </a:extLst>
          </p:cNvPr>
          <p:cNvPicPr>
            <a:picLocks noChangeAspect="1"/>
          </p:cNvPicPr>
          <p:nvPr/>
        </p:nvPicPr>
        <p:blipFill>
          <a:blip r:embed="rId5"/>
          <a:stretch>
            <a:fillRect/>
          </a:stretch>
        </p:blipFill>
        <p:spPr>
          <a:xfrm>
            <a:off x="8476816" y="4694866"/>
            <a:ext cx="5980589" cy="3416300"/>
          </a:xfrm>
          <a:prstGeom prst="rect">
            <a:avLst/>
          </a:prstGeom>
        </p:spPr>
      </p:pic>
    </p:spTree>
    <p:extLst>
      <p:ext uri="{BB962C8B-B14F-4D97-AF65-F5344CB8AC3E}">
        <p14:creationId xmlns:p14="http://schemas.microsoft.com/office/powerpoint/2010/main" val="128659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4036204" y="662723"/>
            <a:ext cx="5985127"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Returns (NPV / IRR)</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5" name="Picture 4">
            <a:extLst>
              <a:ext uri="{FF2B5EF4-FFF2-40B4-BE49-F238E27FC236}">
                <a16:creationId xmlns:a16="http://schemas.microsoft.com/office/drawing/2014/main" id="{9264EDEA-0D69-88B6-EA8D-EEA8C1A8FF08}"/>
              </a:ext>
            </a:extLst>
          </p:cNvPr>
          <p:cNvPicPr>
            <a:picLocks noChangeAspect="1"/>
          </p:cNvPicPr>
          <p:nvPr/>
        </p:nvPicPr>
        <p:blipFill>
          <a:blip r:embed="rId3"/>
          <a:stretch>
            <a:fillRect/>
          </a:stretch>
        </p:blipFill>
        <p:spPr>
          <a:xfrm>
            <a:off x="3197311" y="2257288"/>
            <a:ext cx="8235778" cy="1529639"/>
          </a:xfrm>
          <a:prstGeom prst="rect">
            <a:avLst/>
          </a:prstGeom>
        </p:spPr>
      </p:pic>
      <p:sp>
        <p:nvSpPr>
          <p:cNvPr id="6" name="TextBox 5">
            <a:extLst>
              <a:ext uri="{FF2B5EF4-FFF2-40B4-BE49-F238E27FC236}">
                <a16:creationId xmlns:a16="http://schemas.microsoft.com/office/drawing/2014/main" id="{925AA616-6EBF-8577-523E-3C99A8770B43}"/>
              </a:ext>
            </a:extLst>
          </p:cNvPr>
          <p:cNvSpPr txBox="1"/>
          <p:nvPr/>
        </p:nvSpPr>
        <p:spPr>
          <a:xfrm>
            <a:off x="3397542" y="4387119"/>
            <a:ext cx="8270325" cy="1938992"/>
          </a:xfrm>
          <a:prstGeom prst="rect">
            <a:avLst/>
          </a:prstGeom>
          <a:noFill/>
        </p:spPr>
        <p:txBody>
          <a:bodyPr wrap="square" rtlCol="0">
            <a:spAutoFit/>
          </a:bodyPr>
          <a:lstStyle/>
          <a:p>
            <a:r>
              <a:rPr lang="en-US" sz="2400" dirty="0">
                <a:latin typeface="Source Sans Pro" panose="020B0503030403020204" pitchFamily="34" charset="0"/>
                <a:ea typeface="Source Sans Pro" panose="020B0503030403020204" pitchFamily="34" charset="0"/>
              </a:rPr>
              <a:t>The WACC is derived from the discount rates of three competitors, resulting in an average WACC of 5%, considering the nutrition market size. The positive NPV indicates profitability, although thriving in a highly competitive market necessitates strategic investments.</a:t>
            </a:r>
          </a:p>
        </p:txBody>
      </p:sp>
      <p:pic>
        <p:nvPicPr>
          <p:cNvPr id="8" name="Picture 7">
            <a:extLst>
              <a:ext uri="{FF2B5EF4-FFF2-40B4-BE49-F238E27FC236}">
                <a16:creationId xmlns:a16="http://schemas.microsoft.com/office/drawing/2014/main" id="{9030372F-717E-736F-19F6-654B1355545D}"/>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0897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1121212" y="565442"/>
            <a:ext cx="5366087"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Sensitivity Analysis: Subscription Price Change</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11" name="Picture 10">
            <a:extLst>
              <a:ext uri="{FF2B5EF4-FFF2-40B4-BE49-F238E27FC236}">
                <a16:creationId xmlns:a16="http://schemas.microsoft.com/office/drawing/2014/main" id="{63215107-403D-AC3B-1C43-18AD6D38EAFE}"/>
              </a:ext>
            </a:extLst>
          </p:cNvPr>
          <p:cNvPicPr>
            <a:picLocks noChangeAspect="1"/>
          </p:cNvPicPr>
          <p:nvPr/>
        </p:nvPicPr>
        <p:blipFill>
          <a:blip r:embed="rId3"/>
          <a:stretch>
            <a:fillRect/>
          </a:stretch>
        </p:blipFill>
        <p:spPr>
          <a:xfrm>
            <a:off x="4036204" y="3196262"/>
            <a:ext cx="7099300" cy="3429000"/>
          </a:xfrm>
          <a:prstGeom prst="rect">
            <a:avLst/>
          </a:prstGeom>
        </p:spPr>
      </p:pic>
      <p:graphicFrame>
        <p:nvGraphicFramePr>
          <p:cNvPr id="12" name="Table 18">
            <a:extLst>
              <a:ext uri="{FF2B5EF4-FFF2-40B4-BE49-F238E27FC236}">
                <a16:creationId xmlns:a16="http://schemas.microsoft.com/office/drawing/2014/main" id="{782513B8-047D-73F8-2475-93685C542978}"/>
              </a:ext>
            </a:extLst>
          </p:cNvPr>
          <p:cNvGraphicFramePr>
            <a:graphicFrameLocks noGrp="1"/>
          </p:cNvGraphicFramePr>
          <p:nvPr>
            <p:extLst>
              <p:ext uri="{D42A27DB-BD31-4B8C-83A1-F6EECF244321}">
                <p14:modId xmlns:p14="http://schemas.microsoft.com/office/powerpoint/2010/main" val="739273189"/>
              </p:ext>
            </p:extLst>
          </p:nvPr>
        </p:nvGraphicFramePr>
        <p:xfrm>
          <a:off x="2709053" y="2173920"/>
          <a:ext cx="10438535" cy="741680"/>
        </p:xfrm>
        <a:graphic>
          <a:graphicData uri="http://schemas.openxmlformats.org/drawingml/2006/table">
            <a:tbl>
              <a:tblPr firstRow="1" bandRow="1">
                <a:tableStyleId>{93296810-A885-4BE3-A3E7-6D5BEEA58F35}</a:tableStyleId>
              </a:tblPr>
              <a:tblGrid>
                <a:gridCol w="2087707">
                  <a:extLst>
                    <a:ext uri="{9D8B030D-6E8A-4147-A177-3AD203B41FA5}">
                      <a16:colId xmlns:a16="http://schemas.microsoft.com/office/drawing/2014/main" val="411051863"/>
                    </a:ext>
                  </a:extLst>
                </a:gridCol>
                <a:gridCol w="2087707">
                  <a:extLst>
                    <a:ext uri="{9D8B030D-6E8A-4147-A177-3AD203B41FA5}">
                      <a16:colId xmlns:a16="http://schemas.microsoft.com/office/drawing/2014/main" val="782657130"/>
                    </a:ext>
                  </a:extLst>
                </a:gridCol>
                <a:gridCol w="2087707">
                  <a:extLst>
                    <a:ext uri="{9D8B030D-6E8A-4147-A177-3AD203B41FA5}">
                      <a16:colId xmlns:a16="http://schemas.microsoft.com/office/drawing/2014/main" val="3552385046"/>
                    </a:ext>
                  </a:extLst>
                </a:gridCol>
                <a:gridCol w="2087707">
                  <a:extLst>
                    <a:ext uri="{9D8B030D-6E8A-4147-A177-3AD203B41FA5}">
                      <a16:colId xmlns:a16="http://schemas.microsoft.com/office/drawing/2014/main" val="4184129507"/>
                    </a:ext>
                  </a:extLst>
                </a:gridCol>
                <a:gridCol w="2087707">
                  <a:extLst>
                    <a:ext uri="{9D8B030D-6E8A-4147-A177-3AD203B41FA5}">
                      <a16:colId xmlns:a16="http://schemas.microsoft.com/office/drawing/2014/main" val="676742313"/>
                    </a:ext>
                  </a:extLst>
                </a:gridCol>
              </a:tblGrid>
              <a:tr h="370840">
                <a:tc>
                  <a:txBody>
                    <a:bodyPr/>
                    <a:lstStyle/>
                    <a:p>
                      <a:r>
                        <a:rPr lang="en-US" dirty="0"/>
                        <a:t>Price: Revenue</a:t>
                      </a:r>
                    </a:p>
                  </a:txBody>
                  <a:tcPr/>
                </a:tc>
                <a:tc>
                  <a:txBody>
                    <a:bodyPr/>
                    <a:lstStyle/>
                    <a:p>
                      <a:r>
                        <a:rPr lang="en-US" dirty="0"/>
                        <a:t>Price: Revenue</a:t>
                      </a:r>
                    </a:p>
                  </a:txBody>
                  <a:tcPr/>
                </a:tc>
                <a:tc>
                  <a:txBody>
                    <a:bodyPr/>
                    <a:lstStyle/>
                    <a:p>
                      <a:r>
                        <a:rPr lang="en-US" dirty="0"/>
                        <a:t>Baseline : Revenue</a:t>
                      </a:r>
                    </a:p>
                  </a:txBody>
                  <a:tcPr/>
                </a:tc>
                <a:tc>
                  <a:txBody>
                    <a:bodyPr/>
                    <a:lstStyle/>
                    <a:p>
                      <a:r>
                        <a:rPr lang="en-US" dirty="0"/>
                        <a:t>Price: Revenue</a:t>
                      </a:r>
                    </a:p>
                  </a:txBody>
                  <a:tcPr/>
                </a:tc>
                <a:tc>
                  <a:txBody>
                    <a:bodyPr/>
                    <a:lstStyle/>
                    <a:p>
                      <a:r>
                        <a:rPr lang="en-US" dirty="0"/>
                        <a:t>Price: Revenue</a:t>
                      </a:r>
                    </a:p>
                  </a:txBody>
                  <a:tcPr/>
                </a:tc>
                <a:extLst>
                  <a:ext uri="{0D108BD9-81ED-4DB2-BD59-A6C34878D82A}">
                    <a16:rowId xmlns:a16="http://schemas.microsoft.com/office/drawing/2014/main" val="3716339644"/>
                  </a:ext>
                </a:extLst>
              </a:tr>
              <a:tr h="370840">
                <a:tc>
                  <a:txBody>
                    <a:bodyPr/>
                    <a:lstStyle/>
                    <a:p>
                      <a:r>
                        <a:rPr lang="en-US" dirty="0"/>
                        <a:t>$1500 : $18 million</a:t>
                      </a:r>
                    </a:p>
                  </a:txBody>
                  <a:tcPr/>
                </a:tc>
                <a:tc>
                  <a:txBody>
                    <a:bodyPr/>
                    <a:lstStyle/>
                    <a:p>
                      <a:r>
                        <a:rPr lang="en-US" dirty="0"/>
                        <a:t>$1800</a:t>
                      </a:r>
                    </a:p>
                  </a:txBody>
                  <a:tcPr/>
                </a:tc>
                <a:tc>
                  <a:txBody>
                    <a:bodyPr/>
                    <a:lstStyle/>
                    <a:p>
                      <a:r>
                        <a:rPr lang="en-US" dirty="0"/>
                        <a:t>$1920 :$20 million</a:t>
                      </a:r>
                    </a:p>
                  </a:txBody>
                  <a:tcPr/>
                </a:tc>
                <a:tc>
                  <a:txBody>
                    <a:bodyPr/>
                    <a:lstStyle/>
                    <a:p>
                      <a:r>
                        <a:rPr lang="en-US" dirty="0"/>
                        <a:t>$2000</a:t>
                      </a:r>
                    </a:p>
                  </a:txBody>
                  <a:tcPr/>
                </a:tc>
                <a:tc>
                  <a:txBody>
                    <a:bodyPr/>
                    <a:lstStyle/>
                    <a:p>
                      <a:r>
                        <a:rPr lang="en-US" dirty="0"/>
                        <a:t>$2500: $22million</a:t>
                      </a:r>
                    </a:p>
                  </a:txBody>
                  <a:tcPr/>
                </a:tc>
                <a:extLst>
                  <a:ext uri="{0D108BD9-81ED-4DB2-BD59-A6C34878D82A}">
                    <a16:rowId xmlns:a16="http://schemas.microsoft.com/office/drawing/2014/main" val="3423804355"/>
                  </a:ext>
                </a:extLst>
              </a:tr>
            </a:tbl>
          </a:graphicData>
        </a:graphic>
      </p:graphicFrame>
      <p:sp>
        <p:nvSpPr>
          <p:cNvPr id="19" name="TextBox 18">
            <a:extLst>
              <a:ext uri="{FF2B5EF4-FFF2-40B4-BE49-F238E27FC236}">
                <a16:creationId xmlns:a16="http://schemas.microsoft.com/office/drawing/2014/main" id="{D111D687-803A-0D99-BAE9-4D77AC5CE4D5}"/>
              </a:ext>
            </a:extLst>
          </p:cNvPr>
          <p:cNvSpPr txBox="1"/>
          <p:nvPr/>
        </p:nvSpPr>
        <p:spPr>
          <a:xfrm>
            <a:off x="832514" y="6841482"/>
            <a:ext cx="12731368" cy="461665"/>
          </a:xfrm>
          <a:prstGeom prst="rect">
            <a:avLst/>
          </a:prstGeom>
          <a:noFill/>
        </p:spPr>
        <p:txBody>
          <a:bodyPr wrap="square" rtlCol="0">
            <a:spAutoFit/>
          </a:bodyPr>
          <a:lstStyle/>
          <a:p>
            <a:r>
              <a:rPr lang="en-US" sz="2400" dirty="0">
                <a:latin typeface="Source Sans Pro" panose="020B0503030403020204" pitchFamily="34" charset="0"/>
                <a:ea typeface="Source Sans Pro" panose="020B0503030403020204" pitchFamily="34" charset="0"/>
              </a:rPr>
              <a:t>By Scaling up and Scaling down the baseline we can see the change happening in Revenue 5</a:t>
            </a:r>
            <a:r>
              <a:rPr lang="en-US" sz="2400" baseline="30000" dirty="0">
                <a:latin typeface="Source Sans Pro" panose="020B0503030403020204" pitchFamily="34" charset="0"/>
                <a:ea typeface="Source Sans Pro" panose="020B0503030403020204" pitchFamily="34" charset="0"/>
              </a:rPr>
              <a:t>th</a:t>
            </a:r>
            <a:r>
              <a:rPr lang="en-US" sz="2400" dirty="0">
                <a:latin typeface="Source Sans Pro" panose="020B0503030403020204" pitchFamily="34" charset="0"/>
                <a:ea typeface="Source Sans Pro" panose="020B0503030403020204" pitchFamily="34" charset="0"/>
              </a:rPr>
              <a:t> Year </a:t>
            </a:r>
          </a:p>
        </p:txBody>
      </p:sp>
      <p:pic>
        <p:nvPicPr>
          <p:cNvPr id="5" name="Picture 4">
            <a:extLst>
              <a:ext uri="{FF2B5EF4-FFF2-40B4-BE49-F238E27FC236}">
                <a16:creationId xmlns:a16="http://schemas.microsoft.com/office/drawing/2014/main" id="{AF473A1F-97E3-D6EA-6CF6-55DD98469EE6}"/>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5580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829698" y="712150"/>
            <a:ext cx="941585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Sensitivity Analysis: Part 2	- </a:t>
            </a:r>
          </a:p>
          <a:p>
            <a:pPr marL="0" indent="0">
              <a:lnSpc>
                <a:spcPts val="6042"/>
              </a:lnSpc>
              <a:buNone/>
            </a:pPr>
            <a:r>
              <a:rPr lang="en-US" sz="4647" dirty="0">
                <a:solidFill>
                  <a:srgbClr val="38512F"/>
                </a:solidFill>
                <a:latin typeface="Lora" pitchFamily="34" charset="0"/>
                <a:ea typeface="Lora" pitchFamily="34" charset="-122"/>
                <a:cs typeface="Lora" pitchFamily="34" charset="-120"/>
              </a:rPr>
              <a:t>Average Premium+ Price per meal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graphicFrame>
        <p:nvGraphicFramePr>
          <p:cNvPr id="8" name="Table 8">
            <a:extLst>
              <a:ext uri="{FF2B5EF4-FFF2-40B4-BE49-F238E27FC236}">
                <a16:creationId xmlns:a16="http://schemas.microsoft.com/office/drawing/2014/main" id="{6C62E1C6-1EE8-652D-CD90-6D478EEAE69D}"/>
              </a:ext>
            </a:extLst>
          </p:cNvPr>
          <p:cNvGraphicFramePr>
            <a:graphicFrameLocks noGrp="1"/>
          </p:cNvGraphicFramePr>
          <p:nvPr>
            <p:extLst>
              <p:ext uri="{D42A27DB-BD31-4B8C-83A1-F6EECF244321}">
                <p14:modId xmlns:p14="http://schemas.microsoft.com/office/powerpoint/2010/main" val="3666847762"/>
              </p:ext>
            </p:extLst>
          </p:nvPr>
        </p:nvGraphicFramePr>
        <p:xfrm>
          <a:off x="2660823" y="2464486"/>
          <a:ext cx="9753600" cy="73660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310036220"/>
                    </a:ext>
                  </a:extLst>
                </a:gridCol>
                <a:gridCol w="1950720">
                  <a:extLst>
                    <a:ext uri="{9D8B030D-6E8A-4147-A177-3AD203B41FA5}">
                      <a16:colId xmlns:a16="http://schemas.microsoft.com/office/drawing/2014/main" val="4210665798"/>
                    </a:ext>
                  </a:extLst>
                </a:gridCol>
                <a:gridCol w="1950720">
                  <a:extLst>
                    <a:ext uri="{9D8B030D-6E8A-4147-A177-3AD203B41FA5}">
                      <a16:colId xmlns:a16="http://schemas.microsoft.com/office/drawing/2014/main" val="2101059111"/>
                    </a:ext>
                  </a:extLst>
                </a:gridCol>
                <a:gridCol w="1950720">
                  <a:extLst>
                    <a:ext uri="{9D8B030D-6E8A-4147-A177-3AD203B41FA5}">
                      <a16:colId xmlns:a16="http://schemas.microsoft.com/office/drawing/2014/main" val="713224365"/>
                    </a:ext>
                  </a:extLst>
                </a:gridCol>
                <a:gridCol w="1950720">
                  <a:extLst>
                    <a:ext uri="{9D8B030D-6E8A-4147-A177-3AD203B41FA5}">
                      <a16:colId xmlns:a16="http://schemas.microsoft.com/office/drawing/2014/main" val="1925964920"/>
                    </a:ext>
                  </a:extLst>
                </a:gridCol>
              </a:tblGrid>
              <a:tr h="0">
                <a:tc>
                  <a:txBody>
                    <a:bodyPr/>
                    <a:lstStyle/>
                    <a:p>
                      <a:r>
                        <a:rPr lang="en-US" dirty="0"/>
                        <a:t>Price: Revenue</a:t>
                      </a:r>
                    </a:p>
                  </a:txBody>
                  <a:tcPr/>
                </a:tc>
                <a:tc>
                  <a:txBody>
                    <a:bodyPr/>
                    <a:lstStyle/>
                    <a:p>
                      <a:endParaRPr lang="en-US" dirty="0"/>
                    </a:p>
                  </a:txBody>
                  <a:tcPr/>
                </a:tc>
                <a:tc>
                  <a:txBody>
                    <a:bodyPr/>
                    <a:lstStyle/>
                    <a:p>
                      <a:r>
                        <a:rPr lang="en-US" dirty="0"/>
                        <a:t>Baseline</a:t>
                      </a:r>
                    </a:p>
                  </a:txBody>
                  <a:tcPr/>
                </a:tc>
                <a:tc>
                  <a:txBody>
                    <a:bodyPr/>
                    <a:lstStyle/>
                    <a:p>
                      <a:endParaRPr lang="en-US" dirty="0"/>
                    </a:p>
                  </a:txBody>
                  <a:tcPr/>
                </a:tc>
                <a:tc>
                  <a:txBody>
                    <a:bodyPr/>
                    <a:lstStyle/>
                    <a:p>
                      <a:r>
                        <a:rPr lang="en-US" dirty="0"/>
                        <a:t>Price: Revenue</a:t>
                      </a:r>
                    </a:p>
                  </a:txBody>
                  <a:tcPr/>
                </a:tc>
                <a:extLst>
                  <a:ext uri="{0D108BD9-81ED-4DB2-BD59-A6C34878D82A}">
                    <a16:rowId xmlns:a16="http://schemas.microsoft.com/office/drawing/2014/main" val="1323491035"/>
                  </a:ext>
                </a:extLst>
              </a:tr>
              <a:tr h="370840">
                <a:tc>
                  <a:txBody>
                    <a:bodyPr/>
                    <a:lstStyle/>
                    <a:p>
                      <a:r>
                        <a:rPr lang="en-US" dirty="0"/>
                        <a:t>$5: $13million</a:t>
                      </a:r>
                    </a:p>
                  </a:txBody>
                  <a:tcPr/>
                </a:tc>
                <a:tc>
                  <a:txBody>
                    <a:bodyPr/>
                    <a:lstStyle/>
                    <a:p>
                      <a:r>
                        <a:rPr lang="en-US" dirty="0"/>
                        <a:t>$8</a:t>
                      </a:r>
                    </a:p>
                  </a:txBody>
                  <a:tcPr/>
                </a:tc>
                <a:tc>
                  <a:txBody>
                    <a:bodyPr/>
                    <a:lstStyle/>
                    <a:p>
                      <a:r>
                        <a:rPr lang="en-US" dirty="0"/>
                        <a:t>$10</a:t>
                      </a:r>
                    </a:p>
                  </a:txBody>
                  <a:tcPr/>
                </a:tc>
                <a:tc>
                  <a:txBody>
                    <a:bodyPr/>
                    <a:lstStyle/>
                    <a:p>
                      <a:r>
                        <a:rPr lang="en-US" dirty="0"/>
                        <a:t>$15</a:t>
                      </a:r>
                    </a:p>
                  </a:txBody>
                  <a:tcPr/>
                </a:tc>
                <a:tc>
                  <a:txBody>
                    <a:bodyPr/>
                    <a:lstStyle/>
                    <a:p>
                      <a:r>
                        <a:rPr lang="en-US" dirty="0"/>
                        <a:t>$20 : $33million</a:t>
                      </a:r>
                    </a:p>
                  </a:txBody>
                  <a:tcPr/>
                </a:tc>
                <a:extLst>
                  <a:ext uri="{0D108BD9-81ED-4DB2-BD59-A6C34878D82A}">
                    <a16:rowId xmlns:a16="http://schemas.microsoft.com/office/drawing/2014/main" val="3310160714"/>
                  </a:ext>
                </a:extLst>
              </a:tr>
            </a:tbl>
          </a:graphicData>
        </a:graphic>
      </p:graphicFrame>
      <p:pic>
        <p:nvPicPr>
          <p:cNvPr id="9" name="Picture 8">
            <a:extLst>
              <a:ext uri="{FF2B5EF4-FFF2-40B4-BE49-F238E27FC236}">
                <a16:creationId xmlns:a16="http://schemas.microsoft.com/office/drawing/2014/main" id="{99FA847F-8893-30D8-CA99-FB72DCCEC444}"/>
              </a:ext>
            </a:extLst>
          </p:cNvPr>
          <p:cNvPicPr>
            <a:picLocks noChangeAspect="1"/>
          </p:cNvPicPr>
          <p:nvPr/>
        </p:nvPicPr>
        <p:blipFill>
          <a:blip r:embed="rId3"/>
          <a:stretch>
            <a:fillRect/>
          </a:stretch>
        </p:blipFill>
        <p:spPr>
          <a:xfrm>
            <a:off x="3987973" y="3390525"/>
            <a:ext cx="7099300" cy="3835400"/>
          </a:xfrm>
          <a:prstGeom prst="rect">
            <a:avLst/>
          </a:prstGeom>
        </p:spPr>
      </p:pic>
      <p:sp>
        <p:nvSpPr>
          <p:cNvPr id="11" name="TextBox 10">
            <a:extLst>
              <a:ext uri="{FF2B5EF4-FFF2-40B4-BE49-F238E27FC236}">
                <a16:creationId xmlns:a16="http://schemas.microsoft.com/office/drawing/2014/main" id="{8E7BF125-4395-D422-148F-909363C55C6F}"/>
              </a:ext>
            </a:extLst>
          </p:cNvPr>
          <p:cNvSpPr txBox="1"/>
          <p:nvPr/>
        </p:nvSpPr>
        <p:spPr>
          <a:xfrm>
            <a:off x="1121212" y="7350504"/>
            <a:ext cx="13208937" cy="461665"/>
          </a:xfrm>
          <a:prstGeom prst="rect">
            <a:avLst/>
          </a:prstGeom>
          <a:noFill/>
        </p:spPr>
        <p:txBody>
          <a:bodyPr wrap="square">
            <a:spAutoFit/>
          </a:bodyPr>
          <a:lstStyle/>
          <a:p>
            <a:r>
              <a:rPr lang="en-US" sz="2400" dirty="0">
                <a:latin typeface="Source Sans Pro" panose="020B0503030403020204" pitchFamily="34" charset="0"/>
                <a:ea typeface="Source Sans Pro" panose="020B0503030403020204" pitchFamily="34" charset="0"/>
              </a:rPr>
              <a:t>By Scaling up and Scaling down the baseline we can see the change happening in Revenue 5</a:t>
            </a:r>
            <a:r>
              <a:rPr lang="en-US" sz="2400" baseline="30000" dirty="0">
                <a:latin typeface="Source Sans Pro" panose="020B0503030403020204" pitchFamily="34" charset="0"/>
                <a:ea typeface="Source Sans Pro" panose="020B0503030403020204" pitchFamily="34" charset="0"/>
              </a:rPr>
              <a:t>th</a:t>
            </a:r>
            <a:r>
              <a:rPr lang="en-US" sz="2400" dirty="0">
                <a:latin typeface="Source Sans Pro" panose="020B0503030403020204" pitchFamily="34" charset="0"/>
                <a:ea typeface="Source Sans Pro" panose="020B0503030403020204" pitchFamily="34" charset="0"/>
              </a:rPr>
              <a:t> Year </a:t>
            </a:r>
          </a:p>
        </p:txBody>
      </p:sp>
      <p:pic>
        <p:nvPicPr>
          <p:cNvPr id="5" name="Picture 4">
            <a:extLst>
              <a:ext uri="{FF2B5EF4-FFF2-40B4-BE49-F238E27FC236}">
                <a16:creationId xmlns:a16="http://schemas.microsoft.com/office/drawing/2014/main" id="{28BB5539-FA12-54E7-9DE1-22DDD562B61A}"/>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02011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txBody>
          <a:bodyPr/>
          <a:lstStyle/>
          <a:p>
            <a:endParaRPr lang="en-US" dirty="0"/>
          </a:p>
        </p:txBody>
      </p:sp>
      <p:sp>
        <p:nvSpPr>
          <p:cNvPr id="4" name="Text 2"/>
          <p:cNvSpPr/>
          <p:nvPr/>
        </p:nvSpPr>
        <p:spPr>
          <a:xfrm>
            <a:off x="6371630" y="1243564"/>
            <a:ext cx="4721662"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Agenda</a:t>
            </a:r>
            <a:endParaRPr lang="en-US" sz="4647" dirty="0"/>
          </a:p>
        </p:txBody>
      </p:sp>
      <p:sp>
        <p:nvSpPr>
          <p:cNvPr id="5" name="Shape 3"/>
          <p:cNvSpPr/>
          <p:nvPr/>
        </p:nvSpPr>
        <p:spPr>
          <a:xfrm>
            <a:off x="6371630" y="2576359"/>
            <a:ext cx="531138" cy="527232"/>
          </a:xfrm>
          <a:prstGeom prst="roundRect">
            <a:avLst>
              <a:gd name="adj" fmla="val 13434"/>
            </a:avLst>
          </a:prstGeom>
          <a:solidFill>
            <a:srgbClr val="F6E9D5"/>
          </a:solidFill>
          <a:ln/>
        </p:spPr>
      </p:sp>
      <p:sp>
        <p:nvSpPr>
          <p:cNvPr id="6" name="Text 4"/>
          <p:cNvSpPr/>
          <p:nvPr/>
        </p:nvSpPr>
        <p:spPr>
          <a:xfrm>
            <a:off x="6572369" y="2611461"/>
            <a:ext cx="12954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1</a:t>
            </a:r>
            <a:endParaRPr lang="en-US" sz="2788" dirty="0"/>
          </a:p>
        </p:txBody>
      </p:sp>
      <p:sp>
        <p:nvSpPr>
          <p:cNvPr id="7" name="Text 5"/>
          <p:cNvSpPr/>
          <p:nvPr/>
        </p:nvSpPr>
        <p:spPr>
          <a:xfrm>
            <a:off x="7138749" y="2649517"/>
            <a:ext cx="2360771"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rPr>
              <a:t>Value Proposition and Opportunity</a:t>
            </a:r>
            <a:endParaRPr lang="en-US" sz="2324" dirty="0"/>
          </a:p>
        </p:txBody>
      </p:sp>
      <p:sp>
        <p:nvSpPr>
          <p:cNvPr id="8" name="Shape 6"/>
          <p:cNvSpPr/>
          <p:nvPr/>
        </p:nvSpPr>
        <p:spPr>
          <a:xfrm>
            <a:off x="6371630" y="3777140"/>
            <a:ext cx="531138" cy="527232"/>
          </a:xfrm>
          <a:prstGeom prst="roundRect">
            <a:avLst>
              <a:gd name="adj" fmla="val 13434"/>
            </a:avLst>
          </a:prstGeom>
          <a:solidFill>
            <a:srgbClr val="F6E9D5"/>
          </a:solidFill>
          <a:ln/>
        </p:spPr>
      </p:sp>
      <p:sp>
        <p:nvSpPr>
          <p:cNvPr id="9" name="Text 7"/>
          <p:cNvSpPr/>
          <p:nvPr/>
        </p:nvSpPr>
        <p:spPr>
          <a:xfrm>
            <a:off x="6541889" y="3812241"/>
            <a:ext cx="19050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2</a:t>
            </a:r>
            <a:endParaRPr lang="en-US" sz="2788" dirty="0"/>
          </a:p>
        </p:txBody>
      </p:sp>
      <p:sp>
        <p:nvSpPr>
          <p:cNvPr id="10" name="Text 8"/>
          <p:cNvSpPr/>
          <p:nvPr/>
        </p:nvSpPr>
        <p:spPr>
          <a:xfrm>
            <a:off x="7138749" y="3850297"/>
            <a:ext cx="2360771"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rPr>
              <a:t>Competition, Differentiation, GTM Plan</a:t>
            </a:r>
            <a:endParaRPr lang="en-US" sz="2324" dirty="0"/>
          </a:p>
        </p:txBody>
      </p:sp>
      <p:sp>
        <p:nvSpPr>
          <p:cNvPr id="11" name="Shape 9"/>
          <p:cNvSpPr/>
          <p:nvPr/>
        </p:nvSpPr>
        <p:spPr>
          <a:xfrm>
            <a:off x="6371630" y="4977920"/>
            <a:ext cx="531138" cy="527232"/>
          </a:xfrm>
          <a:prstGeom prst="roundRect">
            <a:avLst>
              <a:gd name="adj" fmla="val 13434"/>
            </a:avLst>
          </a:prstGeom>
          <a:solidFill>
            <a:srgbClr val="F6E9D5"/>
          </a:solidFill>
          <a:ln/>
        </p:spPr>
      </p:sp>
      <p:sp>
        <p:nvSpPr>
          <p:cNvPr id="12" name="Text 10"/>
          <p:cNvSpPr/>
          <p:nvPr/>
        </p:nvSpPr>
        <p:spPr>
          <a:xfrm>
            <a:off x="6538079" y="5013022"/>
            <a:ext cx="19812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3</a:t>
            </a:r>
            <a:endParaRPr lang="en-US" sz="2788" dirty="0"/>
          </a:p>
        </p:txBody>
      </p:sp>
      <p:sp>
        <p:nvSpPr>
          <p:cNvPr id="13" name="Text 11"/>
          <p:cNvSpPr/>
          <p:nvPr/>
        </p:nvSpPr>
        <p:spPr>
          <a:xfrm>
            <a:off x="7138749" y="5051078"/>
            <a:ext cx="2360771"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Finance, Risks and Returns</a:t>
            </a:r>
            <a:endParaRPr lang="en-US" sz="2324" dirty="0"/>
          </a:p>
        </p:txBody>
      </p:sp>
      <p:sp>
        <p:nvSpPr>
          <p:cNvPr id="14" name="Shape 12"/>
          <p:cNvSpPr/>
          <p:nvPr/>
        </p:nvSpPr>
        <p:spPr>
          <a:xfrm>
            <a:off x="6371630" y="6178700"/>
            <a:ext cx="531138" cy="527232"/>
          </a:xfrm>
          <a:prstGeom prst="roundRect">
            <a:avLst>
              <a:gd name="adj" fmla="val 13434"/>
            </a:avLst>
          </a:prstGeom>
          <a:solidFill>
            <a:srgbClr val="F6E9D5"/>
          </a:solidFill>
          <a:ln/>
        </p:spPr>
      </p:sp>
      <p:sp>
        <p:nvSpPr>
          <p:cNvPr id="15" name="Text 13"/>
          <p:cNvSpPr/>
          <p:nvPr/>
        </p:nvSpPr>
        <p:spPr>
          <a:xfrm>
            <a:off x="6541889" y="6213802"/>
            <a:ext cx="19050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4</a:t>
            </a:r>
            <a:endParaRPr lang="en-US" sz="2788" dirty="0"/>
          </a:p>
        </p:txBody>
      </p:sp>
      <p:sp>
        <p:nvSpPr>
          <p:cNvPr id="16" name="Text 14"/>
          <p:cNvSpPr/>
          <p:nvPr/>
        </p:nvSpPr>
        <p:spPr>
          <a:xfrm>
            <a:off x="7138749" y="6251858"/>
            <a:ext cx="2360771"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Ask and Next Steps </a:t>
            </a:r>
            <a:endParaRPr lang="en-US" sz="2324" dirty="0"/>
          </a:p>
        </p:txBody>
      </p:sp>
      <p:pic>
        <p:nvPicPr>
          <p:cNvPr id="19" name="Picture 18">
            <a:extLst>
              <a:ext uri="{FF2B5EF4-FFF2-40B4-BE49-F238E27FC236}">
                <a16:creationId xmlns:a16="http://schemas.microsoft.com/office/drawing/2014/main" id="{FEA44436-AEB3-2D9B-3396-01C7EEC18C95}"/>
              </a:ext>
            </a:extLst>
          </p:cNvPr>
          <p:cNvPicPr>
            <a:picLocks noChangeAspect="1"/>
          </p:cNvPicPr>
          <p:nvPr/>
        </p:nvPicPr>
        <p:blipFill>
          <a:blip r:embed="rId3"/>
          <a:stretch>
            <a:fillRect/>
          </a:stretch>
        </p:blipFill>
        <p:spPr>
          <a:xfrm>
            <a:off x="868065" y="2002202"/>
            <a:ext cx="4635500" cy="4533900"/>
          </a:xfrm>
          <a:prstGeom prst="rect">
            <a:avLst/>
          </a:prstGeom>
        </p:spPr>
      </p:pic>
      <p:pic>
        <p:nvPicPr>
          <p:cNvPr id="20" name="Picture 19">
            <a:extLst>
              <a:ext uri="{FF2B5EF4-FFF2-40B4-BE49-F238E27FC236}">
                <a16:creationId xmlns:a16="http://schemas.microsoft.com/office/drawing/2014/main" id="{D917BDC7-3126-05AC-F56D-DD9F7B70F0A4}"/>
              </a:ext>
            </a:extLst>
          </p:cNvPr>
          <p:cNvPicPr>
            <a:picLocks noChangeAspect="1"/>
          </p:cNvPicPr>
          <p:nvPr/>
        </p:nvPicPr>
        <p:blipFill>
          <a:blip r:embed="rId4"/>
          <a:stretch>
            <a:fillRect/>
          </a:stretch>
        </p:blipFill>
        <p:spPr>
          <a:xfrm flipH="1">
            <a:off x="14099262" y="0"/>
            <a:ext cx="531138" cy="5916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949893" y="835717"/>
            <a:ext cx="8591318"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Success Factors &amp; Risks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9">
            <a:extLst>
              <a:ext uri="{FF2B5EF4-FFF2-40B4-BE49-F238E27FC236}">
                <a16:creationId xmlns:a16="http://schemas.microsoft.com/office/drawing/2014/main" id="{465A152D-6CCB-7A89-BA4D-65643848062B}"/>
              </a:ext>
            </a:extLst>
          </p:cNvPr>
          <p:cNvSpPr/>
          <p:nvPr/>
        </p:nvSpPr>
        <p:spPr>
          <a:xfrm>
            <a:off x="934504" y="2178100"/>
            <a:ext cx="5474969" cy="5696657"/>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Success Factors</a:t>
            </a:r>
          </a:p>
          <a:p>
            <a:endParaRPr lang="en-US"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Customer Loyalty: Maintain loyalty through high-quality products, exceptional customer support, and personalized experiences.</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Skilled Workforce: Attract and retain skilled employees with a strong employer brand, competitive compensation, and growth opportunities.</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Nutritional Algorithm: Develop a unique nutritional algorithm for personalized meal plans aligned with our value propositions.</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Compelling Marketing: Implement an effective marketing strategy using data analytics and various channels to acquire new customers.</a:t>
            </a:r>
          </a:p>
        </p:txBody>
      </p:sp>
      <p:sp>
        <p:nvSpPr>
          <p:cNvPr id="6" name="Shape 9">
            <a:extLst>
              <a:ext uri="{FF2B5EF4-FFF2-40B4-BE49-F238E27FC236}">
                <a16:creationId xmlns:a16="http://schemas.microsoft.com/office/drawing/2014/main" id="{94DD6551-3036-47AA-1C60-655533E89464}"/>
              </a:ext>
            </a:extLst>
          </p:cNvPr>
          <p:cNvSpPr/>
          <p:nvPr/>
        </p:nvSpPr>
        <p:spPr>
          <a:xfrm>
            <a:off x="7782452" y="2178101"/>
            <a:ext cx="5474969" cy="5410200"/>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Risks</a:t>
            </a:r>
          </a:p>
          <a:p>
            <a:pPr marL="285750" indent="-285750">
              <a:buFont typeface="Arial" panose="020B0604020202020204" pitchFamily="34" charset="0"/>
              <a:buChar char="•"/>
            </a:pPr>
            <a:endParaRPr lang="en-US"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Market Penetration: Entering new markets requires thorough research to understand demand and competition.</a:t>
            </a:r>
          </a:p>
          <a:p>
            <a:pPr marL="285750" indent="-28575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Data Security: Protect customer information through robust cybersecurity measures.</a:t>
            </a:r>
          </a:p>
          <a:p>
            <a:pPr marL="285750" indent="-28575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Regulatory Compliance: Adhere to food industry regulations and quality standards.</a:t>
            </a:r>
          </a:p>
          <a:p>
            <a:pPr marL="285750" indent="-28575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Sensitivity Analysis	</a:t>
            </a:r>
          </a:p>
          <a:p>
            <a:endParaRPr lang="en-US" sz="2000" dirty="0"/>
          </a:p>
          <a:p>
            <a:endParaRPr lang="en-US" dirty="0"/>
          </a:p>
        </p:txBody>
      </p:sp>
      <p:pic>
        <p:nvPicPr>
          <p:cNvPr id="8" name="Picture 7">
            <a:extLst>
              <a:ext uri="{FF2B5EF4-FFF2-40B4-BE49-F238E27FC236}">
                <a16:creationId xmlns:a16="http://schemas.microsoft.com/office/drawing/2014/main" id="{F25A72A1-3F07-D833-FD8B-0C7747775F81}"/>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9405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775813" y="668138"/>
            <a:ext cx="5033657" cy="899671"/>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Ask for Detail (legal, deal &amp; cap table) </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9">
            <a:extLst>
              <a:ext uri="{FF2B5EF4-FFF2-40B4-BE49-F238E27FC236}">
                <a16:creationId xmlns:a16="http://schemas.microsoft.com/office/drawing/2014/main" id="{14A4EC0C-C341-7FD9-D7DE-0B83C49E32D1}"/>
              </a:ext>
            </a:extLst>
          </p:cNvPr>
          <p:cNvSpPr/>
          <p:nvPr/>
        </p:nvSpPr>
        <p:spPr>
          <a:xfrm>
            <a:off x="1121212" y="2308796"/>
            <a:ext cx="5474969" cy="3112316"/>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Legal Structure</a:t>
            </a:r>
          </a:p>
          <a:p>
            <a:endParaRPr lang="en-US" sz="240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dirty="0">
                <a:solidFill>
                  <a:schemeClr val="accent6">
                    <a:lumMod val="50000"/>
                  </a:schemeClr>
                </a:solidFill>
                <a:latin typeface="Source Sans Pro" panose="020B0503030403020204" pitchFamily="34" charset="0"/>
                <a:ea typeface="Source Sans Pro" panose="020B0503030403020204" pitchFamily="34" charset="0"/>
              </a:rPr>
              <a:t>Legal Structure of the Organization: NutriByte LLC</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Limited Liability</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Pass-Through Taxation</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Operational Flexibility</a:t>
            </a:r>
          </a:p>
        </p:txBody>
      </p:sp>
      <p:sp>
        <p:nvSpPr>
          <p:cNvPr id="6" name="Shape 9">
            <a:extLst>
              <a:ext uri="{FF2B5EF4-FFF2-40B4-BE49-F238E27FC236}">
                <a16:creationId xmlns:a16="http://schemas.microsoft.com/office/drawing/2014/main" id="{0966EBB6-0509-928D-379D-EC965B19D466}"/>
              </a:ext>
            </a:extLst>
          </p:cNvPr>
          <p:cNvSpPr/>
          <p:nvPr/>
        </p:nvSpPr>
        <p:spPr>
          <a:xfrm>
            <a:off x="7717394" y="2125100"/>
            <a:ext cx="5474970" cy="3296012"/>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Deal Terms</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Capital Investment</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Limited Liability Protection</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Profit Distribution</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Management and Control</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Vesting and Lock-up Periods</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Use of Funds</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Aligned Mission and Values</a:t>
            </a:r>
          </a:p>
        </p:txBody>
      </p:sp>
      <p:pic>
        <p:nvPicPr>
          <p:cNvPr id="10" name="Picture 9">
            <a:extLst>
              <a:ext uri="{FF2B5EF4-FFF2-40B4-BE49-F238E27FC236}">
                <a16:creationId xmlns:a16="http://schemas.microsoft.com/office/drawing/2014/main" id="{2AEAEB22-D91B-B342-6F21-8B6FEAEFC457}"/>
              </a:ext>
            </a:extLst>
          </p:cNvPr>
          <p:cNvPicPr>
            <a:picLocks noChangeAspect="1"/>
          </p:cNvPicPr>
          <p:nvPr/>
        </p:nvPicPr>
        <p:blipFill>
          <a:blip r:embed="rId3"/>
          <a:stretch>
            <a:fillRect/>
          </a:stretch>
        </p:blipFill>
        <p:spPr>
          <a:xfrm>
            <a:off x="4778574" y="5543150"/>
            <a:ext cx="5591489" cy="2574298"/>
          </a:xfrm>
          <a:prstGeom prst="rect">
            <a:avLst/>
          </a:prstGeom>
        </p:spPr>
      </p:pic>
      <p:pic>
        <p:nvPicPr>
          <p:cNvPr id="8" name="Picture 7">
            <a:extLst>
              <a:ext uri="{FF2B5EF4-FFF2-40B4-BE49-F238E27FC236}">
                <a16:creationId xmlns:a16="http://schemas.microsoft.com/office/drawing/2014/main" id="{214FFD90-2271-5D11-64C1-B9A6095B2393}"/>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4650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984084" y="773933"/>
            <a:ext cx="1197102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Next Steps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6" name="Shape 3">
            <a:extLst>
              <a:ext uri="{FF2B5EF4-FFF2-40B4-BE49-F238E27FC236}">
                <a16:creationId xmlns:a16="http://schemas.microsoft.com/office/drawing/2014/main" id="{593F2E0A-AF6A-0EC6-D6C3-D44CB838E7A8}"/>
              </a:ext>
            </a:extLst>
          </p:cNvPr>
          <p:cNvSpPr/>
          <p:nvPr/>
        </p:nvSpPr>
        <p:spPr>
          <a:xfrm>
            <a:off x="521904" y="2018443"/>
            <a:ext cx="4365307" cy="3061102"/>
          </a:xfrm>
          <a:prstGeom prst="roundRect">
            <a:avLst>
              <a:gd name="adj" fmla="val 3046"/>
            </a:avLst>
          </a:prstGeom>
          <a:solidFill>
            <a:srgbClr val="F6E9D5"/>
          </a:solidFill>
          <a:ln/>
        </p:spPr>
        <p:txBody>
          <a:bodyPr/>
          <a:lstStyle/>
          <a:p>
            <a:endParaRPr lang="en-US" dirty="0"/>
          </a:p>
        </p:txBody>
      </p:sp>
      <p:sp>
        <p:nvSpPr>
          <p:cNvPr id="8" name="Shape 3">
            <a:extLst>
              <a:ext uri="{FF2B5EF4-FFF2-40B4-BE49-F238E27FC236}">
                <a16:creationId xmlns:a16="http://schemas.microsoft.com/office/drawing/2014/main" id="{4358DC7A-65EC-902E-C142-8920847B82CB}"/>
              </a:ext>
            </a:extLst>
          </p:cNvPr>
          <p:cNvSpPr/>
          <p:nvPr/>
        </p:nvSpPr>
        <p:spPr>
          <a:xfrm>
            <a:off x="5409115" y="2018443"/>
            <a:ext cx="4365307" cy="3061102"/>
          </a:xfrm>
          <a:prstGeom prst="roundRect">
            <a:avLst>
              <a:gd name="adj" fmla="val 3046"/>
            </a:avLst>
          </a:prstGeom>
          <a:solidFill>
            <a:srgbClr val="F6E9D5"/>
          </a:solidFill>
          <a:ln/>
        </p:spPr>
      </p:sp>
      <p:sp>
        <p:nvSpPr>
          <p:cNvPr id="9" name="Shape 3">
            <a:extLst>
              <a:ext uri="{FF2B5EF4-FFF2-40B4-BE49-F238E27FC236}">
                <a16:creationId xmlns:a16="http://schemas.microsoft.com/office/drawing/2014/main" id="{C4D07266-D261-81F3-0583-BCD86835BC86}"/>
              </a:ext>
            </a:extLst>
          </p:cNvPr>
          <p:cNvSpPr/>
          <p:nvPr/>
        </p:nvSpPr>
        <p:spPr>
          <a:xfrm>
            <a:off x="10101263" y="2018443"/>
            <a:ext cx="4365307" cy="3061102"/>
          </a:xfrm>
          <a:prstGeom prst="roundRect">
            <a:avLst>
              <a:gd name="adj" fmla="val 3046"/>
            </a:avLst>
          </a:prstGeom>
          <a:solidFill>
            <a:srgbClr val="F6E9D5"/>
          </a:solidFill>
          <a:ln/>
        </p:spPr>
      </p:sp>
      <p:sp>
        <p:nvSpPr>
          <p:cNvPr id="10" name="Shape 3">
            <a:extLst>
              <a:ext uri="{FF2B5EF4-FFF2-40B4-BE49-F238E27FC236}">
                <a16:creationId xmlns:a16="http://schemas.microsoft.com/office/drawing/2014/main" id="{F768BCF5-60A1-6147-BF2B-D1F1B66AE25E}"/>
              </a:ext>
            </a:extLst>
          </p:cNvPr>
          <p:cNvSpPr/>
          <p:nvPr/>
        </p:nvSpPr>
        <p:spPr>
          <a:xfrm>
            <a:off x="1304021" y="5332620"/>
            <a:ext cx="4775503" cy="2896831"/>
          </a:xfrm>
          <a:prstGeom prst="roundRect">
            <a:avLst>
              <a:gd name="adj" fmla="val 3046"/>
            </a:avLst>
          </a:prstGeom>
          <a:solidFill>
            <a:srgbClr val="F6E9D5"/>
          </a:solidFill>
          <a:ln/>
        </p:spPr>
      </p:sp>
      <p:sp>
        <p:nvSpPr>
          <p:cNvPr id="11" name="Shape 3">
            <a:extLst>
              <a:ext uri="{FF2B5EF4-FFF2-40B4-BE49-F238E27FC236}">
                <a16:creationId xmlns:a16="http://schemas.microsoft.com/office/drawing/2014/main" id="{35C79C5A-A6A4-BC8A-C430-D4FAA843F964}"/>
              </a:ext>
            </a:extLst>
          </p:cNvPr>
          <p:cNvSpPr/>
          <p:nvPr/>
        </p:nvSpPr>
        <p:spPr>
          <a:xfrm>
            <a:off x="6915873" y="5274363"/>
            <a:ext cx="4365307" cy="2888411"/>
          </a:xfrm>
          <a:prstGeom prst="roundRect">
            <a:avLst>
              <a:gd name="adj" fmla="val 3046"/>
            </a:avLst>
          </a:prstGeom>
          <a:solidFill>
            <a:srgbClr val="F6E9D5"/>
          </a:solidFill>
          <a:ln/>
        </p:spPr>
      </p:sp>
      <p:sp>
        <p:nvSpPr>
          <p:cNvPr id="13" name="Text 4">
            <a:extLst>
              <a:ext uri="{FF2B5EF4-FFF2-40B4-BE49-F238E27FC236}">
                <a16:creationId xmlns:a16="http://schemas.microsoft.com/office/drawing/2014/main" id="{A35AFA7A-2416-674F-BBF6-9162B7E921DE}"/>
              </a:ext>
            </a:extLst>
          </p:cNvPr>
          <p:cNvSpPr/>
          <p:nvPr/>
        </p:nvSpPr>
        <p:spPr>
          <a:xfrm>
            <a:off x="644743" y="2202576"/>
            <a:ext cx="3002280"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Year 1: Building Foundations</a:t>
            </a:r>
            <a:endParaRPr lang="en-US" sz="2324" dirty="0"/>
          </a:p>
        </p:txBody>
      </p:sp>
      <p:sp>
        <p:nvSpPr>
          <p:cNvPr id="14" name="Text 4">
            <a:extLst>
              <a:ext uri="{FF2B5EF4-FFF2-40B4-BE49-F238E27FC236}">
                <a16:creationId xmlns:a16="http://schemas.microsoft.com/office/drawing/2014/main" id="{62E2475D-E040-1A49-15CF-F0BA4926F6A6}"/>
              </a:ext>
            </a:extLst>
          </p:cNvPr>
          <p:cNvSpPr/>
          <p:nvPr/>
        </p:nvSpPr>
        <p:spPr>
          <a:xfrm>
            <a:off x="5893862" y="2213262"/>
            <a:ext cx="3002280"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Year 2: Expanding Reach</a:t>
            </a:r>
            <a:endParaRPr lang="en-US" sz="2324" dirty="0"/>
          </a:p>
        </p:txBody>
      </p:sp>
      <p:sp>
        <p:nvSpPr>
          <p:cNvPr id="15" name="Text 4">
            <a:extLst>
              <a:ext uri="{FF2B5EF4-FFF2-40B4-BE49-F238E27FC236}">
                <a16:creationId xmlns:a16="http://schemas.microsoft.com/office/drawing/2014/main" id="{D851BC29-2733-C7AC-2FFE-33ADEEF7B629}"/>
              </a:ext>
            </a:extLst>
          </p:cNvPr>
          <p:cNvSpPr/>
          <p:nvPr/>
        </p:nvSpPr>
        <p:spPr>
          <a:xfrm>
            <a:off x="10218571" y="2213262"/>
            <a:ext cx="3002280"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Year 3: Consolidating Growth</a:t>
            </a:r>
            <a:endParaRPr lang="en-US" sz="2324" dirty="0"/>
          </a:p>
        </p:txBody>
      </p:sp>
      <p:sp>
        <p:nvSpPr>
          <p:cNvPr id="17" name="Text 4">
            <a:extLst>
              <a:ext uri="{FF2B5EF4-FFF2-40B4-BE49-F238E27FC236}">
                <a16:creationId xmlns:a16="http://schemas.microsoft.com/office/drawing/2014/main" id="{12B4181F-4A02-58A7-1B97-0DCF36AA6C08}"/>
              </a:ext>
            </a:extLst>
          </p:cNvPr>
          <p:cNvSpPr/>
          <p:nvPr/>
        </p:nvSpPr>
        <p:spPr>
          <a:xfrm>
            <a:off x="1391021" y="5332621"/>
            <a:ext cx="3002280"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Year 4: Scaling &amp; Enhancing </a:t>
            </a:r>
          </a:p>
          <a:p>
            <a:pPr marL="0" indent="0">
              <a:lnSpc>
                <a:spcPts val="3021"/>
              </a:lnSpc>
              <a:buNone/>
            </a:pPr>
            <a:r>
              <a:rPr lang="en-US" sz="2324" dirty="0">
                <a:solidFill>
                  <a:srgbClr val="38512F"/>
                </a:solidFill>
                <a:latin typeface="Lora" pitchFamily="34" charset="0"/>
                <a:ea typeface="Lora" pitchFamily="34" charset="-122"/>
                <a:cs typeface="Lora" pitchFamily="34" charset="-120"/>
              </a:rPr>
              <a:t>Effectiveness</a:t>
            </a:r>
            <a:endParaRPr lang="en-US" sz="2324" dirty="0"/>
          </a:p>
        </p:txBody>
      </p:sp>
      <p:sp>
        <p:nvSpPr>
          <p:cNvPr id="18" name="Text 4">
            <a:extLst>
              <a:ext uri="{FF2B5EF4-FFF2-40B4-BE49-F238E27FC236}">
                <a16:creationId xmlns:a16="http://schemas.microsoft.com/office/drawing/2014/main" id="{8CF653ED-2520-56E5-C916-12D2B75262C8}"/>
              </a:ext>
            </a:extLst>
          </p:cNvPr>
          <p:cNvSpPr/>
          <p:nvPr/>
        </p:nvSpPr>
        <p:spPr>
          <a:xfrm>
            <a:off x="6915873" y="5284135"/>
            <a:ext cx="3002280" cy="380799"/>
          </a:xfrm>
          <a:prstGeom prst="rect">
            <a:avLst/>
          </a:prstGeom>
          <a:noFill/>
          <a:ln/>
        </p:spPr>
        <p:txBody>
          <a:bodyPr wrap="none" rtlCol="0" anchor="t"/>
          <a:lstStyle/>
          <a:p>
            <a:pPr marL="0" indent="0">
              <a:lnSpc>
                <a:spcPts val="3021"/>
              </a:lnSpc>
              <a:buNone/>
            </a:pPr>
            <a:r>
              <a:rPr lang="en-US" sz="2324" dirty="0">
                <a:solidFill>
                  <a:srgbClr val="38512F"/>
                </a:solidFill>
                <a:latin typeface="Lora" pitchFamily="34" charset="0"/>
                <a:ea typeface="Lora" pitchFamily="34" charset="-122"/>
                <a:cs typeface="Lora" pitchFamily="34" charset="-120"/>
              </a:rPr>
              <a:t>Year 5: Sustainable Growth &amp; </a:t>
            </a:r>
          </a:p>
          <a:p>
            <a:pPr marL="0" indent="0">
              <a:lnSpc>
                <a:spcPts val="3021"/>
              </a:lnSpc>
              <a:buNone/>
            </a:pPr>
            <a:r>
              <a:rPr lang="en-US" sz="2324" dirty="0">
                <a:solidFill>
                  <a:srgbClr val="38512F"/>
                </a:solidFill>
                <a:latin typeface="Lora" pitchFamily="34" charset="0"/>
                <a:ea typeface="Lora" pitchFamily="34" charset="-122"/>
                <a:cs typeface="Lora" pitchFamily="34" charset="-120"/>
              </a:rPr>
              <a:t>Innovation</a:t>
            </a:r>
            <a:endParaRPr lang="en-US" sz="2324" dirty="0"/>
          </a:p>
        </p:txBody>
      </p:sp>
      <p:sp>
        <p:nvSpPr>
          <p:cNvPr id="19" name="TextBox 18">
            <a:extLst>
              <a:ext uri="{FF2B5EF4-FFF2-40B4-BE49-F238E27FC236}">
                <a16:creationId xmlns:a16="http://schemas.microsoft.com/office/drawing/2014/main" id="{0BC144A0-7E1F-02BD-CBD7-97D4B73E99E7}"/>
              </a:ext>
            </a:extLst>
          </p:cNvPr>
          <p:cNvSpPr txBox="1"/>
          <p:nvPr/>
        </p:nvSpPr>
        <p:spPr>
          <a:xfrm>
            <a:off x="644743" y="2880157"/>
            <a:ext cx="4133831" cy="1477328"/>
          </a:xfrm>
          <a:prstGeom prst="rect">
            <a:avLst/>
          </a:prstGeom>
          <a:noFill/>
        </p:spPr>
        <p:txBody>
          <a:bodyPr wrap="square" rtlCol="0">
            <a:spAutoFit/>
          </a:bodyPr>
          <a:lstStyle/>
          <a:p>
            <a:r>
              <a:rPr lang="en-US" b="0" i="0" dirty="0">
                <a:solidFill>
                  <a:srgbClr val="374151"/>
                </a:solidFill>
                <a:effectLst/>
                <a:latin typeface="Söhne"/>
              </a:rPr>
              <a:t>The initial focus will be on achieving Product Market Fit by investing in R&amp;D for product development. In the latter half, the strategy shifts to extensive marketing efforts and product and app testing.</a:t>
            </a:r>
            <a:endParaRPr lang="en-US" dirty="0"/>
          </a:p>
        </p:txBody>
      </p:sp>
      <p:sp>
        <p:nvSpPr>
          <p:cNvPr id="20" name="TextBox 19">
            <a:extLst>
              <a:ext uri="{FF2B5EF4-FFF2-40B4-BE49-F238E27FC236}">
                <a16:creationId xmlns:a16="http://schemas.microsoft.com/office/drawing/2014/main" id="{E27F4170-1E44-CBC1-3439-3500044C821A}"/>
              </a:ext>
            </a:extLst>
          </p:cNvPr>
          <p:cNvSpPr txBox="1"/>
          <p:nvPr/>
        </p:nvSpPr>
        <p:spPr>
          <a:xfrm>
            <a:off x="5524852" y="2948903"/>
            <a:ext cx="4133831" cy="1754326"/>
          </a:xfrm>
          <a:prstGeom prst="rect">
            <a:avLst/>
          </a:prstGeom>
          <a:noFill/>
        </p:spPr>
        <p:txBody>
          <a:bodyPr wrap="square" rtlCol="0">
            <a:spAutoFit/>
          </a:bodyPr>
          <a:lstStyle/>
          <a:p>
            <a:r>
              <a:rPr lang="en-US" b="0" i="0" dirty="0">
                <a:solidFill>
                  <a:srgbClr val="374151"/>
                </a:solidFill>
                <a:effectLst/>
                <a:latin typeface="Söhne"/>
              </a:rPr>
              <a:t>The primary objective is to reach out to the Indian community in NYC through culturally relevant marketing. Providing multilingual support and collecting feedback will improve the user experience and build brand loyalty.</a:t>
            </a:r>
            <a:endParaRPr lang="en-US" dirty="0"/>
          </a:p>
        </p:txBody>
      </p:sp>
      <p:sp>
        <p:nvSpPr>
          <p:cNvPr id="21" name="TextBox 20">
            <a:extLst>
              <a:ext uri="{FF2B5EF4-FFF2-40B4-BE49-F238E27FC236}">
                <a16:creationId xmlns:a16="http://schemas.microsoft.com/office/drawing/2014/main" id="{27B3D8F0-B61B-95B7-6518-CCAB26FDB6F4}"/>
              </a:ext>
            </a:extLst>
          </p:cNvPr>
          <p:cNvSpPr txBox="1"/>
          <p:nvPr/>
        </p:nvSpPr>
        <p:spPr>
          <a:xfrm>
            <a:off x="10217000" y="3087402"/>
            <a:ext cx="4133831" cy="1477328"/>
          </a:xfrm>
          <a:prstGeom prst="rect">
            <a:avLst/>
          </a:prstGeom>
          <a:noFill/>
        </p:spPr>
        <p:txBody>
          <a:bodyPr wrap="square" rtlCol="0">
            <a:spAutoFit/>
          </a:bodyPr>
          <a:lstStyle/>
          <a:p>
            <a:r>
              <a:rPr lang="en-US" b="0" i="0" dirty="0">
                <a:solidFill>
                  <a:srgbClr val="374151"/>
                </a:solidFill>
                <a:effectLst/>
                <a:latin typeface="Söhne"/>
              </a:rPr>
              <a:t>In Year 3, the focus is on consolidating growth, optimizing operations, and retaining customers. Increase marketing efforts, refine the product, and monitor market trends for sustained success.</a:t>
            </a:r>
            <a:endParaRPr lang="en-US" dirty="0"/>
          </a:p>
        </p:txBody>
      </p:sp>
      <p:sp>
        <p:nvSpPr>
          <p:cNvPr id="22" name="TextBox 21">
            <a:extLst>
              <a:ext uri="{FF2B5EF4-FFF2-40B4-BE49-F238E27FC236}">
                <a16:creationId xmlns:a16="http://schemas.microsoft.com/office/drawing/2014/main" id="{126C43D3-A6C9-5895-4CDD-3DCEBD9EABBF}"/>
              </a:ext>
            </a:extLst>
          </p:cNvPr>
          <p:cNvSpPr txBox="1"/>
          <p:nvPr/>
        </p:nvSpPr>
        <p:spPr>
          <a:xfrm>
            <a:off x="1391021" y="6128955"/>
            <a:ext cx="4502841" cy="1754326"/>
          </a:xfrm>
          <a:prstGeom prst="rect">
            <a:avLst/>
          </a:prstGeom>
          <a:noFill/>
        </p:spPr>
        <p:txBody>
          <a:bodyPr wrap="square" rtlCol="0">
            <a:spAutoFit/>
          </a:bodyPr>
          <a:lstStyle/>
          <a:p>
            <a:r>
              <a:rPr lang="en-US" b="0" i="0" dirty="0">
                <a:solidFill>
                  <a:srgbClr val="374151"/>
                </a:solidFill>
                <a:effectLst/>
                <a:latin typeface="Söhne"/>
              </a:rPr>
              <a:t>Year 4 focuses on closely monitoring KPIs and using data-driven decisions to refine marketing, products, and operations. The goal is to balance growth and optimization for a scalable business model that meets rising demand while ensuring customer satisfaction.</a:t>
            </a:r>
            <a:endParaRPr lang="en-US" dirty="0"/>
          </a:p>
        </p:txBody>
      </p:sp>
      <p:sp>
        <p:nvSpPr>
          <p:cNvPr id="23" name="TextBox 22">
            <a:extLst>
              <a:ext uri="{FF2B5EF4-FFF2-40B4-BE49-F238E27FC236}">
                <a16:creationId xmlns:a16="http://schemas.microsoft.com/office/drawing/2014/main" id="{60588ED0-B880-2C49-7457-7489C817ACFD}"/>
              </a:ext>
            </a:extLst>
          </p:cNvPr>
          <p:cNvSpPr txBox="1"/>
          <p:nvPr/>
        </p:nvSpPr>
        <p:spPr>
          <a:xfrm>
            <a:off x="6969594" y="6365438"/>
            <a:ext cx="4133831" cy="1200329"/>
          </a:xfrm>
          <a:prstGeom prst="rect">
            <a:avLst/>
          </a:prstGeom>
          <a:noFill/>
        </p:spPr>
        <p:txBody>
          <a:bodyPr wrap="square" rtlCol="0">
            <a:spAutoFit/>
          </a:bodyPr>
          <a:lstStyle/>
          <a:p>
            <a:r>
              <a:rPr lang="en-US" b="0" i="0" dirty="0">
                <a:solidFill>
                  <a:srgbClr val="374151"/>
                </a:solidFill>
                <a:effectLst/>
                <a:latin typeface="Söhne"/>
              </a:rPr>
              <a:t>Sustainable growth, innovation, customer retention, and vigilant expense management will secure our market leadership and bright future.</a:t>
            </a:r>
            <a:endParaRPr lang="en-US" dirty="0"/>
          </a:p>
        </p:txBody>
      </p:sp>
      <p:pic>
        <p:nvPicPr>
          <p:cNvPr id="5" name="Picture 4">
            <a:extLst>
              <a:ext uri="{FF2B5EF4-FFF2-40B4-BE49-F238E27FC236}">
                <a16:creationId xmlns:a16="http://schemas.microsoft.com/office/drawing/2014/main" id="{0C4ECCA3-1356-3278-8A8B-68FE3574D992}"/>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42619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243563"/>
            <a:ext cx="14630400" cy="8229600"/>
          </a:xfrm>
          <a:prstGeom prst="rect">
            <a:avLst/>
          </a:prstGeom>
          <a:solidFill>
            <a:srgbClr val="FEF5E7"/>
          </a:solidFill>
          <a:ln/>
        </p:spPr>
      </p:sp>
      <p:sp>
        <p:nvSpPr>
          <p:cNvPr id="4" name="Text 2"/>
          <p:cNvSpPr/>
          <p:nvPr/>
        </p:nvSpPr>
        <p:spPr>
          <a:xfrm>
            <a:off x="4574764" y="243563"/>
            <a:ext cx="4853940" cy="533142"/>
          </a:xfrm>
          <a:prstGeom prst="rect">
            <a:avLst/>
          </a:prstGeom>
          <a:noFill/>
          <a:ln/>
        </p:spPr>
        <p:txBody>
          <a:bodyPr wrap="none" rtlCol="0" anchor="t"/>
          <a:lstStyle/>
          <a:p>
            <a:pPr marL="0" indent="0">
              <a:lnSpc>
                <a:spcPts val="6042"/>
              </a:lnSpc>
              <a:buNone/>
            </a:pPr>
            <a:r>
              <a:rPr lang="en-US" sz="4650" dirty="0">
                <a:solidFill>
                  <a:srgbClr val="38512F"/>
                </a:solidFill>
                <a:latin typeface="Lora" pitchFamily="34" charset="0"/>
                <a:ea typeface="Lora" pitchFamily="34" charset="-122"/>
                <a:cs typeface="Lora" pitchFamily="34" charset="-120"/>
              </a:rPr>
              <a:t>Team Capabilities</a:t>
            </a:r>
            <a:endParaRPr lang="en-US" sz="4650" dirty="0"/>
          </a:p>
        </p:txBody>
      </p:sp>
      <p:pic>
        <p:nvPicPr>
          <p:cNvPr id="5" name="Image 0" descr="preencoded.png"/>
          <p:cNvPicPr>
            <a:picLocks noChangeAspect="1"/>
          </p:cNvPicPr>
          <p:nvPr/>
        </p:nvPicPr>
        <p:blipFill>
          <a:blip r:embed="rId3"/>
          <a:stretch>
            <a:fillRect/>
          </a:stretch>
        </p:blipFill>
        <p:spPr>
          <a:xfrm>
            <a:off x="1107913" y="1249243"/>
            <a:ext cx="3188001" cy="1781331"/>
          </a:xfrm>
          <a:prstGeom prst="rect">
            <a:avLst/>
          </a:prstGeom>
        </p:spPr>
      </p:pic>
      <p:sp>
        <p:nvSpPr>
          <p:cNvPr id="6" name="Text 3"/>
          <p:cNvSpPr/>
          <p:nvPr/>
        </p:nvSpPr>
        <p:spPr>
          <a:xfrm>
            <a:off x="1107913" y="3218475"/>
            <a:ext cx="1652587"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Engineering</a:t>
            </a:r>
            <a:endParaRPr lang="en-US" sz="2320" dirty="0"/>
          </a:p>
        </p:txBody>
      </p:sp>
      <p:sp>
        <p:nvSpPr>
          <p:cNvPr id="7" name="Text 4"/>
          <p:cNvSpPr/>
          <p:nvPr/>
        </p:nvSpPr>
        <p:spPr>
          <a:xfrm>
            <a:off x="1168360" y="3606997"/>
            <a:ext cx="3707744" cy="885694"/>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Design, develop, and maintain web-connected software with a high level of quality.</a:t>
            </a:r>
            <a:endParaRPr lang="en-US" dirty="0"/>
          </a:p>
        </p:txBody>
      </p:sp>
      <p:pic>
        <p:nvPicPr>
          <p:cNvPr id="8" name="Image 1" descr="preencoded.png"/>
          <p:cNvPicPr>
            <a:picLocks noChangeAspect="1"/>
          </p:cNvPicPr>
          <p:nvPr/>
        </p:nvPicPr>
        <p:blipFill>
          <a:blip r:embed="rId4"/>
          <a:stretch>
            <a:fillRect/>
          </a:stretch>
        </p:blipFill>
        <p:spPr>
          <a:xfrm>
            <a:off x="5486637" y="1165855"/>
            <a:ext cx="3119932" cy="1913985"/>
          </a:xfrm>
          <a:prstGeom prst="rect">
            <a:avLst/>
          </a:prstGeom>
        </p:spPr>
      </p:pic>
      <p:sp>
        <p:nvSpPr>
          <p:cNvPr id="9" name="Text 5"/>
          <p:cNvSpPr/>
          <p:nvPr/>
        </p:nvSpPr>
        <p:spPr>
          <a:xfrm>
            <a:off x="5486637" y="3299091"/>
            <a:ext cx="2346960"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Marketing Management </a:t>
            </a:r>
            <a:endParaRPr lang="en-US" sz="2320" dirty="0"/>
          </a:p>
        </p:txBody>
      </p:sp>
      <p:sp>
        <p:nvSpPr>
          <p:cNvPr id="10" name="Text 6"/>
          <p:cNvSpPr/>
          <p:nvPr/>
        </p:nvSpPr>
        <p:spPr>
          <a:xfrm>
            <a:off x="5460041" y="3662460"/>
            <a:ext cx="3528059" cy="885694"/>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Base the decisions on customer behavior and needs strategically and with foresight.</a:t>
            </a:r>
            <a:endParaRPr lang="en-US" dirty="0"/>
          </a:p>
        </p:txBody>
      </p:sp>
      <p:pic>
        <p:nvPicPr>
          <p:cNvPr id="11" name="Image 2" descr="preencoded.png"/>
          <p:cNvPicPr>
            <a:picLocks noChangeAspect="1"/>
          </p:cNvPicPr>
          <p:nvPr/>
        </p:nvPicPr>
        <p:blipFill>
          <a:blip r:embed="rId5"/>
          <a:stretch>
            <a:fillRect/>
          </a:stretch>
        </p:blipFill>
        <p:spPr>
          <a:xfrm>
            <a:off x="9939218" y="1377455"/>
            <a:ext cx="3119932" cy="1731101"/>
          </a:xfrm>
          <a:prstGeom prst="rect">
            <a:avLst/>
          </a:prstGeom>
        </p:spPr>
      </p:pic>
      <p:sp>
        <p:nvSpPr>
          <p:cNvPr id="12" name="Text 7"/>
          <p:cNvSpPr/>
          <p:nvPr/>
        </p:nvSpPr>
        <p:spPr>
          <a:xfrm>
            <a:off x="9939218" y="3335550"/>
            <a:ext cx="1652587"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Business Analyst</a:t>
            </a:r>
            <a:endParaRPr lang="en-US" sz="2320" dirty="0"/>
          </a:p>
        </p:txBody>
      </p:sp>
      <p:sp>
        <p:nvSpPr>
          <p:cNvPr id="13" name="Text 8"/>
          <p:cNvSpPr/>
          <p:nvPr/>
        </p:nvSpPr>
        <p:spPr>
          <a:xfrm>
            <a:off x="9943553" y="3722483"/>
            <a:ext cx="3917152" cy="590462"/>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Develop and execute business strategies for sustainable growth.</a:t>
            </a:r>
            <a:endParaRPr lang="en-US" dirty="0"/>
          </a:p>
        </p:txBody>
      </p:sp>
      <p:pic>
        <p:nvPicPr>
          <p:cNvPr id="14" name="Image 3" descr="preencoded.png"/>
          <p:cNvPicPr>
            <a:picLocks noChangeAspect="1"/>
          </p:cNvPicPr>
          <p:nvPr/>
        </p:nvPicPr>
        <p:blipFill>
          <a:blip r:embed="rId6"/>
          <a:stretch>
            <a:fillRect/>
          </a:stretch>
        </p:blipFill>
        <p:spPr>
          <a:xfrm>
            <a:off x="5521349" y="4750419"/>
            <a:ext cx="2960770" cy="1816344"/>
          </a:xfrm>
          <a:prstGeom prst="rect">
            <a:avLst/>
          </a:prstGeom>
        </p:spPr>
      </p:pic>
      <p:sp>
        <p:nvSpPr>
          <p:cNvPr id="15" name="Text 9"/>
          <p:cNvSpPr/>
          <p:nvPr/>
        </p:nvSpPr>
        <p:spPr>
          <a:xfrm>
            <a:off x="5571484" y="6716860"/>
            <a:ext cx="1652587"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Chefs</a:t>
            </a:r>
            <a:endParaRPr lang="en-US" sz="2320" dirty="0"/>
          </a:p>
        </p:txBody>
      </p:sp>
      <p:sp>
        <p:nvSpPr>
          <p:cNvPr id="16" name="Text 10"/>
          <p:cNvSpPr/>
          <p:nvPr/>
        </p:nvSpPr>
        <p:spPr>
          <a:xfrm>
            <a:off x="5549263" y="7061558"/>
            <a:ext cx="3528059" cy="885694"/>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The ability to create delicious and nutritious menus tailored to dietary needs and preferences.</a:t>
            </a:r>
            <a:endParaRPr lang="en-US" dirty="0"/>
          </a:p>
        </p:txBody>
      </p:sp>
      <p:pic>
        <p:nvPicPr>
          <p:cNvPr id="17" name="Image 4" descr="preencoded.png"/>
          <p:cNvPicPr>
            <a:picLocks noChangeAspect="1"/>
          </p:cNvPicPr>
          <p:nvPr/>
        </p:nvPicPr>
        <p:blipFill>
          <a:blip r:embed="rId7"/>
          <a:stretch>
            <a:fillRect/>
          </a:stretch>
        </p:blipFill>
        <p:spPr>
          <a:xfrm>
            <a:off x="9922416" y="4566622"/>
            <a:ext cx="3136734" cy="1924349"/>
          </a:xfrm>
          <a:prstGeom prst="rect">
            <a:avLst/>
          </a:prstGeom>
        </p:spPr>
      </p:pic>
      <p:sp>
        <p:nvSpPr>
          <p:cNvPr id="18" name="Text 11"/>
          <p:cNvSpPr/>
          <p:nvPr/>
        </p:nvSpPr>
        <p:spPr>
          <a:xfrm>
            <a:off x="9939218" y="6671450"/>
            <a:ext cx="1652587"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Nutritionists</a:t>
            </a:r>
            <a:endParaRPr lang="en-US" sz="2320" dirty="0"/>
          </a:p>
        </p:txBody>
      </p:sp>
      <p:sp>
        <p:nvSpPr>
          <p:cNvPr id="19" name="Text 12"/>
          <p:cNvSpPr/>
          <p:nvPr/>
        </p:nvSpPr>
        <p:spPr>
          <a:xfrm>
            <a:off x="9922416" y="7192999"/>
            <a:ext cx="3917152" cy="885694"/>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Designing personalized, balanced meal plans for individual dietary requirements</a:t>
            </a:r>
            <a:endParaRPr lang="en-US" dirty="0"/>
          </a:p>
        </p:txBody>
      </p:sp>
      <p:pic>
        <p:nvPicPr>
          <p:cNvPr id="20" name="Image 5" descr="preencoded.png"/>
          <p:cNvPicPr>
            <a:picLocks noChangeAspect="1"/>
          </p:cNvPicPr>
          <p:nvPr/>
        </p:nvPicPr>
        <p:blipFill>
          <a:blip r:embed="rId8"/>
          <a:stretch>
            <a:fillRect/>
          </a:stretch>
        </p:blipFill>
        <p:spPr>
          <a:xfrm>
            <a:off x="1107913" y="4750419"/>
            <a:ext cx="3188001" cy="1668824"/>
          </a:xfrm>
          <a:prstGeom prst="rect">
            <a:avLst/>
          </a:prstGeom>
        </p:spPr>
      </p:pic>
      <p:sp>
        <p:nvSpPr>
          <p:cNvPr id="21" name="Text 13"/>
          <p:cNvSpPr/>
          <p:nvPr/>
        </p:nvSpPr>
        <p:spPr>
          <a:xfrm>
            <a:off x="1095982" y="6642857"/>
            <a:ext cx="1775460" cy="266512"/>
          </a:xfrm>
          <a:prstGeom prst="rect">
            <a:avLst/>
          </a:prstGeom>
          <a:noFill/>
          <a:ln/>
        </p:spPr>
        <p:txBody>
          <a:bodyPr wrap="none" rtlCol="0" anchor="t"/>
          <a:lstStyle/>
          <a:p>
            <a:pPr marL="0" indent="0" algn="l">
              <a:lnSpc>
                <a:spcPts val="2115"/>
              </a:lnSpc>
              <a:buNone/>
            </a:pPr>
            <a:r>
              <a:rPr lang="en-US" sz="2320" dirty="0">
                <a:solidFill>
                  <a:srgbClr val="38512F"/>
                </a:solidFill>
                <a:latin typeface="Lora" pitchFamily="34" charset="0"/>
                <a:ea typeface="Lora" pitchFamily="34" charset="-122"/>
                <a:cs typeface="Lora" pitchFamily="34" charset="-120"/>
              </a:rPr>
              <a:t>Customer Support</a:t>
            </a:r>
            <a:endParaRPr lang="en-US" sz="2320" dirty="0"/>
          </a:p>
        </p:txBody>
      </p:sp>
      <p:sp>
        <p:nvSpPr>
          <p:cNvPr id="22" name="Text 14"/>
          <p:cNvSpPr/>
          <p:nvPr/>
        </p:nvSpPr>
        <p:spPr>
          <a:xfrm>
            <a:off x="1107913" y="7061558"/>
            <a:ext cx="3362682" cy="885694"/>
          </a:xfrm>
          <a:prstGeom prst="rect">
            <a:avLst/>
          </a:prstGeom>
          <a:noFill/>
          <a:ln/>
        </p:spPr>
        <p:txBody>
          <a:bodyPr wrap="square" rtlCol="0" anchor="t"/>
          <a:lstStyle/>
          <a:p>
            <a:pPr marL="0" indent="0" algn="l">
              <a:lnSpc>
                <a:spcPts val="2342"/>
              </a:lnSpc>
              <a:buNone/>
            </a:pPr>
            <a:r>
              <a:rPr lang="en-US" dirty="0">
                <a:solidFill>
                  <a:srgbClr val="3A3630"/>
                </a:solidFill>
                <a:latin typeface="Source Sans Pro" pitchFamily="34" charset="0"/>
                <a:ea typeface="Source Sans Pro" pitchFamily="34" charset="-122"/>
                <a:cs typeface="Source Sans Pro" pitchFamily="34" charset="-120"/>
              </a:rPr>
              <a:t>Empathetic Customer Communication &amp; Efficient Problem-Solving.</a:t>
            </a:r>
            <a:endParaRPr lang="en-US" dirty="0"/>
          </a:p>
        </p:txBody>
      </p:sp>
      <p:pic>
        <p:nvPicPr>
          <p:cNvPr id="23" name="Picture 22">
            <a:extLst>
              <a:ext uri="{FF2B5EF4-FFF2-40B4-BE49-F238E27FC236}">
                <a16:creationId xmlns:a16="http://schemas.microsoft.com/office/drawing/2014/main" id="{95DF1773-35D7-0B33-279B-F7816869C914}"/>
              </a:ext>
            </a:extLst>
          </p:cNvPr>
          <p:cNvPicPr>
            <a:picLocks noChangeAspect="1"/>
          </p:cNvPicPr>
          <p:nvPr/>
        </p:nvPicPr>
        <p:blipFill>
          <a:blip r:embed="rId9"/>
          <a:stretch>
            <a:fillRect/>
          </a:stretch>
        </p:blipFill>
        <p:spPr>
          <a:xfrm flipH="1">
            <a:off x="14099262" y="0"/>
            <a:ext cx="531138" cy="5916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txBody>
          <a:bodyPr/>
          <a:lstStyle/>
          <a:p>
            <a:endParaRPr lang="en-US" dirty="0"/>
          </a:p>
        </p:txBody>
      </p:sp>
      <p:sp>
        <p:nvSpPr>
          <p:cNvPr id="4" name="Text 2"/>
          <p:cNvSpPr/>
          <p:nvPr/>
        </p:nvSpPr>
        <p:spPr>
          <a:xfrm>
            <a:off x="4085630" y="692382"/>
            <a:ext cx="5577354"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Organization Chart</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6" name="Picture 5">
            <a:extLst>
              <a:ext uri="{FF2B5EF4-FFF2-40B4-BE49-F238E27FC236}">
                <a16:creationId xmlns:a16="http://schemas.microsoft.com/office/drawing/2014/main" id="{6B000E4C-CDF3-B8D0-9CC4-D3328783AC41}"/>
              </a:ext>
            </a:extLst>
          </p:cNvPr>
          <p:cNvPicPr>
            <a:picLocks noChangeAspect="1"/>
          </p:cNvPicPr>
          <p:nvPr/>
        </p:nvPicPr>
        <p:blipFill>
          <a:blip r:embed="rId3"/>
          <a:stretch>
            <a:fillRect/>
          </a:stretch>
        </p:blipFill>
        <p:spPr>
          <a:xfrm>
            <a:off x="3045938" y="1866083"/>
            <a:ext cx="8158562" cy="6110022"/>
          </a:xfrm>
          <a:prstGeom prst="rect">
            <a:avLst/>
          </a:prstGeom>
        </p:spPr>
      </p:pic>
      <p:pic>
        <p:nvPicPr>
          <p:cNvPr id="5" name="Picture 4">
            <a:extLst>
              <a:ext uri="{FF2B5EF4-FFF2-40B4-BE49-F238E27FC236}">
                <a16:creationId xmlns:a16="http://schemas.microsoft.com/office/drawing/2014/main" id="{525A03B6-F76F-44E0-C487-C3B57D0FE52B}"/>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175727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198200"/>
            <a:ext cx="14630400" cy="8229600"/>
          </a:xfrm>
          <a:prstGeom prst="rect">
            <a:avLst/>
          </a:prstGeom>
          <a:solidFill>
            <a:srgbClr val="FEF5E7"/>
          </a:solidFill>
          <a:ln/>
        </p:spPr>
      </p:sp>
      <p:sp>
        <p:nvSpPr>
          <p:cNvPr id="4" name="Text 2"/>
          <p:cNvSpPr/>
          <p:nvPr/>
        </p:nvSpPr>
        <p:spPr>
          <a:xfrm>
            <a:off x="3937349" y="697304"/>
            <a:ext cx="517398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Culture and Values</a:t>
            </a:r>
            <a:endParaRPr lang="en-US" sz="4647" dirty="0"/>
          </a:p>
        </p:txBody>
      </p:sp>
      <p:sp>
        <p:nvSpPr>
          <p:cNvPr id="5" name="Shape 3"/>
          <p:cNvSpPr/>
          <p:nvPr/>
        </p:nvSpPr>
        <p:spPr>
          <a:xfrm>
            <a:off x="885230" y="4723109"/>
            <a:ext cx="12859941" cy="15128"/>
          </a:xfrm>
          <a:prstGeom prst="rect">
            <a:avLst/>
          </a:prstGeom>
          <a:solidFill>
            <a:srgbClr val="38512F"/>
          </a:solidFill>
          <a:ln/>
        </p:spPr>
      </p:sp>
      <p:sp>
        <p:nvSpPr>
          <p:cNvPr id="6" name="Shape 4"/>
          <p:cNvSpPr/>
          <p:nvPr/>
        </p:nvSpPr>
        <p:spPr>
          <a:xfrm>
            <a:off x="3378756" y="4723109"/>
            <a:ext cx="15240" cy="820218"/>
          </a:xfrm>
          <a:prstGeom prst="rect">
            <a:avLst/>
          </a:prstGeom>
          <a:solidFill>
            <a:srgbClr val="38512F"/>
          </a:solidFill>
          <a:ln/>
        </p:spPr>
      </p:sp>
      <p:sp>
        <p:nvSpPr>
          <p:cNvPr id="7" name="Shape 5"/>
          <p:cNvSpPr/>
          <p:nvPr/>
        </p:nvSpPr>
        <p:spPr>
          <a:xfrm>
            <a:off x="3120866" y="4459552"/>
            <a:ext cx="531138" cy="527232"/>
          </a:xfrm>
          <a:prstGeom prst="roundRect">
            <a:avLst>
              <a:gd name="adj" fmla="val 13434"/>
            </a:avLst>
          </a:prstGeom>
          <a:solidFill>
            <a:srgbClr val="F6E9D5"/>
          </a:solidFill>
          <a:ln/>
        </p:spPr>
      </p:sp>
      <p:sp>
        <p:nvSpPr>
          <p:cNvPr id="8" name="Text 6"/>
          <p:cNvSpPr/>
          <p:nvPr/>
        </p:nvSpPr>
        <p:spPr>
          <a:xfrm>
            <a:off x="3321606" y="4494653"/>
            <a:ext cx="12954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1</a:t>
            </a:r>
            <a:endParaRPr lang="en-US" sz="2788" dirty="0"/>
          </a:p>
        </p:txBody>
      </p:sp>
      <p:sp>
        <p:nvSpPr>
          <p:cNvPr id="9" name="Text 7"/>
          <p:cNvSpPr/>
          <p:nvPr/>
        </p:nvSpPr>
        <p:spPr>
          <a:xfrm>
            <a:off x="2205990" y="5777573"/>
            <a:ext cx="2360771" cy="380799"/>
          </a:xfrm>
          <a:prstGeom prst="rect">
            <a:avLst/>
          </a:prstGeom>
          <a:noFill/>
          <a:ln/>
        </p:spPr>
        <p:txBody>
          <a:bodyPr wrap="none" rtlCol="0" anchor="t"/>
          <a:lstStyle/>
          <a:p>
            <a:pPr marL="0" indent="0" algn="ctr">
              <a:lnSpc>
                <a:spcPts val="3021"/>
              </a:lnSpc>
              <a:buNone/>
            </a:pPr>
            <a:r>
              <a:rPr lang="en-US" sz="2324" dirty="0">
                <a:solidFill>
                  <a:srgbClr val="38512F"/>
                </a:solidFill>
                <a:latin typeface="Lora" pitchFamily="34" charset="0"/>
                <a:ea typeface="Lora" pitchFamily="34" charset="-122"/>
                <a:cs typeface="Lora" pitchFamily="34" charset="-120"/>
              </a:rPr>
              <a:t>Customer Focus</a:t>
            </a:r>
            <a:endParaRPr lang="en-US" sz="2324" dirty="0"/>
          </a:p>
        </p:txBody>
      </p:sp>
      <p:sp>
        <p:nvSpPr>
          <p:cNvPr id="10" name="Text 8"/>
          <p:cNvSpPr/>
          <p:nvPr/>
        </p:nvSpPr>
        <p:spPr>
          <a:xfrm>
            <a:off x="1121212" y="6369218"/>
            <a:ext cx="4530328" cy="421810"/>
          </a:xfrm>
          <a:prstGeom prst="rect">
            <a:avLst/>
          </a:prstGeom>
          <a:noFill/>
          <a:ln/>
        </p:spPr>
        <p:txBody>
          <a:bodyPr wrap="none" rtlCol="0" anchor="t"/>
          <a:lstStyle/>
          <a:p>
            <a:pPr marL="0" indent="0" algn="ctr">
              <a:lnSpc>
                <a:spcPts val="3346"/>
              </a:lnSpc>
              <a:buNone/>
            </a:pPr>
            <a:endParaRPr lang="en-US" sz="1859" dirty="0"/>
          </a:p>
        </p:txBody>
      </p:sp>
      <p:sp>
        <p:nvSpPr>
          <p:cNvPr id="11" name="Shape 9"/>
          <p:cNvSpPr/>
          <p:nvPr/>
        </p:nvSpPr>
        <p:spPr>
          <a:xfrm>
            <a:off x="5997893" y="3902891"/>
            <a:ext cx="15240" cy="820218"/>
          </a:xfrm>
          <a:prstGeom prst="rect">
            <a:avLst/>
          </a:prstGeom>
          <a:solidFill>
            <a:srgbClr val="38512F"/>
          </a:solidFill>
          <a:ln/>
        </p:spPr>
      </p:sp>
      <p:sp>
        <p:nvSpPr>
          <p:cNvPr id="12" name="Shape 10"/>
          <p:cNvSpPr/>
          <p:nvPr/>
        </p:nvSpPr>
        <p:spPr>
          <a:xfrm>
            <a:off x="5740003" y="4459552"/>
            <a:ext cx="531138" cy="527232"/>
          </a:xfrm>
          <a:prstGeom prst="roundRect">
            <a:avLst>
              <a:gd name="adj" fmla="val 13434"/>
            </a:avLst>
          </a:prstGeom>
          <a:solidFill>
            <a:srgbClr val="F6E9D5"/>
          </a:solidFill>
          <a:ln/>
        </p:spPr>
      </p:sp>
      <p:sp>
        <p:nvSpPr>
          <p:cNvPr id="13" name="Text 11"/>
          <p:cNvSpPr/>
          <p:nvPr/>
        </p:nvSpPr>
        <p:spPr>
          <a:xfrm>
            <a:off x="5910262" y="4494653"/>
            <a:ext cx="19050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2</a:t>
            </a:r>
            <a:endParaRPr lang="en-US" sz="2788" dirty="0"/>
          </a:p>
        </p:txBody>
      </p:sp>
      <p:sp>
        <p:nvSpPr>
          <p:cNvPr id="14" name="Text 12"/>
          <p:cNvSpPr/>
          <p:nvPr/>
        </p:nvSpPr>
        <p:spPr>
          <a:xfrm>
            <a:off x="4153853" y="2655190"/>
            <a:ext cx="3703320" cy="380799"/>
          </a:xfrm>
          <a:prstGeom prst="rect">
            <a:avLst/>
          </a:prstGeom>
          <a:noFill/>
          <a:ln/>
        </p:spPr>
        <p:txBody>
          <a:bodyPr wrap="none" rtlCol="0" anchor="t"/>
          <a:lstStyle/>
          <a:p>
            <a:pPr marL="0" indent="0" algn="ctr">
              <a:lnSpc>
                <a:spcPts val="3021"/>
              </a:lnSpc>
              <a:buNone/>
            </a:pPr>
            <a:r>
              <a:rPr lang="en-US" sz="2324" dirty="0">
                <a:solidFill>
                  <a:srgbClr val="38512F"/>
                </a:solidFill>
                <a:latin typeface="Lora" pitchFamily="34" charset="0"/>
                <a:ea typeface="Lora" pitchFamily="34" charset="-122"/>
                <a:cs typeface="Lora" pitchFamily="34" charset="-120"/>
              </a:rPr>
              <a:t>Teamwork &amp; Collaboration</a:t>
            </a:r>
            <a:endParaRPr lang="en-US" sz="2324" dirty="0"/>
          </a:p>
        </p:txBody>
      </p:sp>
      <p:sp>
        <p:nvSpPr>
          <p:cNvPr id="15" name="Text 13"/>
          <p:cNvSpPr/>
          <p:nvPr/>
        </p:nvSpPr>
        <p:spPr>
          <a:xfrm>
            <a:off x="3740348" y="3246834"/>
            <a:ext cx="4530447" cy="421810"/>
          </a:xfrm>
          <a:prstGeom prst="rect">
            <a:avLst/>
          </a:prstGeom>
          <a:noFill/>
          <a:ln/>
        </p:spPr>
        <p:txBody>
          <a:bodyPr wrap="none" rtlCol="0" anchor="t"/>
          <a:lstStyle/>
          <a:p>
            <a:pPr marL="0" indent="0" algn="ctr">
              <a:lnSpc>
                <a:spcPts val="3346"/>
              </a:lnSpc>
              <a:buNone/>
            </a:pPr>
            <a:endParaRPr lang="en-US" sz="1859" dirty="0"/>
          </a:p>
        </p:txBody>
      </p:sp>
      <p:sp>
        <p:nvSpPr>
          <p:cNvPr id="16" name="Shape 14"/>
          <p:cNvSpPr/>
          <p:nvPr/>
        </p:nvSpPr>
        <p:spPr>
          <a:xfrm>
            <a:off x="8617029" y="4723109"/>
            <a:ext cx="15240" cy="820218"/>
          </a:xfrm>
          <a:prstGeom prst="rect">
            <a:avLst/>
          </a:prstGeom>
          <a:solidFill>
            <a:srgbClr val="38512F"/>
          </a:solidFill>
          <a:ln/>
        </p:spPr>
      </p:sp>
      <p:sp>
        <p:nvSpPr>
          <p:cNvPr id="17" name="Shape 15"/>
          <p:cNvSpPr/>
          <p:nvPr/>
        </p:nvSpPr>
        <p:spPr>
          <a:xfrm>
            <a:off x="8359140" y="4459552"/>
            <a:ext cx="531138" cy="527232"/>
          </a:xfrm>
          <a:prstGeom prst="roundRect">
            <a:avLst>
              <a:gd name="adj" fmla="val 13434"/>
            </a:avLst>
          </a:prstGeom>
          <a:solidFill>
            <a:srgbClr val="F6E9D5"/>
          </a:solidFill>
          <a:ln/>
        </p:spPr>
      </p:sp>
      <p:sp>
        <p:nvSpPr>
          <p:cNvPr id="18" name="Text 16"/>
          <p:cNvSpPr/>
          <p:nvPr/>
        </p:nvSpPr>
        <p:spPr>
          <a:xfrm>
            <a:off x="8525589" y="4494653"/>
            <a:ext cx="19812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3</a:t>
            </a:r>
            <a:endParaRPr lang="en-US" sz="2788" dirty="0"/>
          </a:p>
        </p:txBody>
      </p:sp>
      <p:sp>
        <p:nvSpPr>
          <p:cNvPr id="19" name="Text 17"/>
          <p:cNvSpPr/>
          <p:nvPr/>
        </p:nvSpPr>
        <p:spPr>
          <a:xfrm>
            <a:off x="7444264" y="5777573"/>
            <a:ext cx="2360771" cy="380799"/>
          </a:xfrm>
          <a:prstGeom prst="rect">
            <a:avLst/>
          </a:prstGeom>
          <a:noFill/>
          <a:ln/>
        </p:spPr>
        <p:txBody>
          <a:bodyPr wrap="none" rtlCol="0" anchor="t"/>
          <a:lstStyle/>
          <a:p>
            <a:pPr marL="0" indent="0" algn="ctr">
              <a:lnSpc>
                <a:spcPts val="3021"/>
              </a:lnSpc>
              <a:buNone/>
            </a:pPr>
            <a:r>
              <a:rPr lang="en-US" sz="2324" dirty="0">
                <a:solidFill>
                  <a:srgbClr val="38512F"/>
                </a:solidFill>
                <a:latin typeface="Lora" pitchFamily="34" charset="0"/>
                <a:ea typeface="Lora" pitchFamily="34" charset="-122"/>
                <a:cs typeface="Lora" pitchFamily="34" charset="-120"/>
              </a:rPr>
              <a:t>Innovation</a:t>
            </a:r>
            <a:endParaRPr lang="en-US" sz="2324" dirty="0"/>
          </a:p>
        </p:txBody>
      </p:sp>
      <p:sp>
        <p:nvSpPr>
          <p:cNvPr id="20" name="Text 18"/>
          <p:cNvSpPr/>
          <p:nvPr/>
        </p:nvSpPr>
        <p:spPr>
          <a:xfrm>
            <a:off x="6359485" y="6369218"/>
            <a:ext cx="4530447" cy="421810"/>
          </a:xfrm>
          <a:prstGeom prst="rect">
            <a:avLst/>
          </a:prstGeom>
          <a:noFill/>
          <a:ln/>
        </p:spPr>
        <p:txBody>
          <a:bodyPr wrap="none" rtlCol="0" anchor="t"/>
          <a:lstStyle/>
          <a:p>
            <a:pPr marL="0" indent="0" algn="ctr">
              <a:lnSpc>
                <a:spcPts val="3346"/>
              </a:lnSpc>
              <a:buNone/>
            </a:pPr>
            <a:endParaRPr lang="en-US" sz="1859" dirty="0"/>
          </a:p>
        </p:txBody>
      </p:sp>
      <p:sp>
        <p:nvSpPr>
          <p:cNvPr id="21" name="Shape 19"/>
          <p:cNvSpPr/>
          <p:nvPr/>
        </p:nvSpPr>
        <p:spPr>
          <a:xfrm>
            <a:off x="11236285" y="3902891"/>
            <a:ext cx="15240" cy="820218"/>
          </a:xfrm>
          <a:prstGeom prst="rect">
            <a:avLst/>
          </a:prstGeom>
          <a:solidFill>
            <a:srgbClr val="38512F"/>
          </a:solidFill>
          <a:ln/>
        </p:spPr>
      </p:sp>
      <p:sp>
        <p:nvSpPr>
          <p:cNvPr id="22" name="Shape 20"/>
          <p:cNvSpPr/>
          <p:nvPr/>
        </p:nvSpPr>
        <p:spPr>
          <a:xfrm>
            <a:off x="10978396" y="4459552"/>
            <a:ext cx="531138" cy="527232"/>
          </a:xfrm>
          <a:prstGeom prst="roundRect">
            <a:avLst>
              <a:gd name="adj" fmla="val 13434"/>
            </a:avLst>
          </a:prstGeom>
          <a:solidFill>
            <a:srgbClr val="F6E9D5"/>
          </a:solidFill>
          <a:ln/>
        </p:spPr>
      </p:sp>
      <p:sp>
        <p:nvSpPr>
          <p:cNvPr id="23" name="Text 21"/>
          <p:cNvSpPr/>
          <p:nvPr/>
        </p:nvSpPr>
        <p:spPr>
          <a:xfrm>
            <a:off x="11148655" y="4494653"/>
            <a:ext cx="190500" cy="456911"/>
          </a:xfrm>
          <a:prstGeom prst="rect">
            <a:avLst/>
          </a:prstGeom>
          <a:noFill/>
          <a:ln/>
        </p:spPr>
        <p:txBody>
          <a:bodyPr wrap="none" rtlCol="0" anchor="t"/>
          <a:lstStyle/>
          <a:p>
            <a:pPr marL="0" indent="0" algn="ctr">
              <a:lnSpc>
                <a:spcPts val="3625"/>
              </a:lnSpc>
              <a:buNone/>
            </a:pPr>
            <a:r>
              <a:rPr lang="en-US" sz="2788" dirty="0">
                <a:solidFill>
                  <a:srgbClr val="38512F"/>
                </a:solidFill>
                <a:latin typeface="Lora" pitchFamily="34" charset="0"/>
                <a:ea typeface="Lora" pitchFamily="34" charset="-122"/>
                <a:cs typeface="Lora" pitchFamily="34" charset="-120"/>
              </a:rPr>
              <a:t>4</a:t>
            </a:r>
            <a:endParaRPr lang="en-US" sz="2788" dirty="0"/>
          </a:p>
        </p:txBody>
      </p:sp>
      <p:sp>
        <p:nvSpPr>
          <p:cNvPr id="24" name="Text 22"/>
          <p:cNvSpPr/>
          <p:nvPr/>
        </p:nvSpPr>
        <p:spPr>
          <a:xfrm>
            <a:off x="10063520" y="3287845"/>
            <a:ext cx="2360771" cy="380799"/>
          </a:xfrm>
          <a:prstGeom prst="rect">
            <a:avLst/>
          </a:prstGeom>
          <a:noFill/>
          <a:ln/>
        </p:spPr>
        <p:txBody>
          <a:bodyPr wrap="none" rtlCol="0" anchor="t"/>
          <a:lstStyle/>
          <a:p>
            <a:pPr marL="0" indent="0" algn="ctr">
              <a:lnSpc>
                <a:spcPts val="3021"/>
              </a:lnSpc>
              <a:buNone/>
            </a:pPr>
            <a:r>
              <a:rPr lang="en-US" sz="2324" dirty="0">
                <a:solidFill>
                  <a:srgbClr val="38512F"/>
                </a:solidFill>
                <a:latin typeface="Lora" pitchFamily="34" charset="0"/>
                <a:ea typeface="Lora" pitchFamily="34" charset="-122"/>
                <a:cs typeface="Lora" pitchFamily="34" charset="-120"/>
              </a:rPr>
              <a:t>Convenience</a:t>
            </a:r>
            <a:endParaRPr lang="en-US" sz="2324" dirty="0"/>
          </a:p>
        </p:txBody>
      </p:sp>
      <p:pic>
        <p:nvPicPr>
          <p:cNvPr id="25" name="Picture 24">
            <a:extLst>
              <a:ext uri="{FF2B5EF4-FFF2-40B4-BE49-F238E27FC236}">
                <a16:creationId xmlns:a16="http://schemas.microsoft.com/office/drawing/2014/main" id="{F432F53D-3A2D-72BB-3852-6F2071EE58CF}"/>
              </a:ext>
            </a:extLst>
          </p:cNvPr>
          <p:cNvPicPr>
            <a:picLocks noChangeAspect="1"/>
          </p:cNvPicPr>
          <p:nvPr/>
        </p:nvPicPr>
        <p:blipFill>
          <a:blip r:embed="rId3"/>
          <a:stretch>
            <a:fillRect/>
          </a:stretch>
        </p:blipFill>
        <p:spPr>
          <a:xfrm flipH="1">
            <a:off x="14099262" y="27296"/>
            <a:ext cx="531138" cy="5916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271357"/>
            <a:ext cx="14630400" cy="8229600"/>
          </a:xfrm>
          <a:prstGeom prst="rect">
            <a:avLst/>
          </a:prstGeom>
          <a:solidFill>
            <a:srgbClr val="FEF5E7"/>
          </a:solidFill>
          <a:ln/>
        </p:spPr>
      </p:sp>
      <p:sp>
        <p:nvSpPr>
          <p:cNvPr id="4" name="Text 2"/>
          <p:cNvSpPr/>
          <p:nvPr/>
        </p:nvSpPr>
        <p:spPr>
          <a:xfrm>
            <a:off x="3393652" y="1154214"/>
            <a:ext cx="670560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OKRs (strategic – board-level)</a:t>
            </a:r>
            <a:endParaRPr lang="en-US" sz="4647" dirty="0"/>
          </a:p>
        </p:txBody>
      </p:sp>
      <p:sp>
        <p:nvSpPr>
          <p:cNvPr id="5" name="Shape 3"/>
          <p:cNvSpPr/>
          <p:nvPr/>
        </p:nvSpPr>
        <p:spPr>
          <a:xfrm>
            <a:off x="652655" y="2397483"/>
            <a:ext cx="4129326" cy="2325566"/>
          </a:xfrm>
          <a:prstGeom prst="roundRect">
            <a:avLst>
              <a:gd name="adj" fmla="val 3046"/>
            </a:avLst>
          </a:prstGeom>
          <a:solidFill>
            <a:srgbClr val="F6E9D5"/>
          </a:solidFill>
          <a:ln/>
        </p:spPr>
      </p:sp>
      <p:sp>
        <p:nvSpPr>
          <p:cNvPr id="6" name="Text 4"/>
          <p:cNvSpPr/>
          <p:nvPr/>
        </p:nvSpPr>
        <p:spPr>
          <a:xfrm>
            <a:off x="861720" y="2579638"/>
            <a:ext cx="3169920" cy="380799"/>
          </a:xfrm>
          <a:prstGeom prst="rect">
            <a:avLst/>
          </a:prstGeom>
          <a:noFill/>
          <a:ln/>
        </p:spPr>
        <p:txBody>
          <a:bodyPr wrap="none" rtlCol="0" anchor="t"/>
          <a:lstStyle/>
          <a:p>
            <a:pPr marL="0" indent="0">
              <a:lnSpc>
                <a:spcPts val="3021"/>
              </a:lnSpc>
              <a:buNone/>
            </a:pPr>
            <a:r>
              <a:rPr lang="en-US" sz="2400" dirty="0">
                <a:solidFill>
                  <a:srgbClr val="38512F"/>
                </a:solidFill>
                <a:latin typeface="Lora" pitchFamily="34" charset="0"/>
                <a:ea typeface="Lora" pitchFamily="34" charset="-122"/>
                <a:cs typeface="Lora" pitchFamily="34" charset="-120"/>
              </a:rPr>
              <a:t>OKR 1</a:t>
            </a:r>
            <a:endParaRPr lang="en-US" sz="2400" dirty="0"/>
          </a:p>
        </p:txBody>
      </p:sp>
      <p:sp>
        <p:nvSpPr>
          <p:cNvPr id="7" name="Text 5"/>
          <p:cNvSpPr/>
          <p:nvPr/>
        </p:nvSpPr>
        <p:spPr>
          <a:xfrm>
            <a:off x="911469" y="3144306"/>
            <a:ext cx="3657362" cy="1265429"/>
          </a:xfrm>
          <a:prstGeom prst="rect">
            <a:avLst/>
          </a:prstGeom>
          <a:noFill/>
          <a:ln/>
        </p:spPr>
        <p:txBody>
          <a:bodyPr wrap="square" rtlCol="0" anchor="t"/>
          <a:lstStyle/>
          <a:p>
            <a:pPr marL="0" indent="0">
              <a:lnSpc>
                <a:spcPts val="3346"/>
              </a:lnSpc>
              <a:buNone/>
            </a:pPr>
            <a:r>
              <a:rPr lang="en-US" sz="2400" dirty="0">
                <a:solidFill>
                  <a:srgbClr val="3A3630"/>
                </a:solidFill>
                <a:latin typeface="Source Sans Pro" pitchFamily="34" charset="0"/>
                <a:ea typeface="Source Sans Pro" pitchFamily="34" charset="-122"/>
                <a:cs typeface="Source Sans Pro" pitchFamily="34" charset="-120"/>
              </a:rPr>
              <a:t>Provide an Exceptional Nutrition and Wellness Platform</a:t>
            </a:r>
            <a:endParaRPr lang="en-US" sz="2400" dirty="0"/>
          </a:p>
        </p:txBody>
      </p:sp>
      <p:sp>
        <p:nvSpPr>
          <p:cNvPr id="8" name="Shape 6"/>
          <p:cNvSpPr/>
          <p:nvPr/>
        </p:nvSpPr>
        <p:spPr>
          <a:xfrm>
            <a:off x="5083016" y="2422469"/>
            <a:ext cx="4129326" cy="2325566"/>
          </a:xfrm>
          <a:prstGeom prst="roundRect">
            <a:avLst>
              <a:gd name="adj" fmla="val 3046"/>
            </a:avLst>
          </a:prstGeom>
          <a:solidFill>
            <a:srgbClr val="F6E9D5"/>
          </a:solidFill>
          <a:ln/>
        </p:spPr>
      </p:sp>
      <p:sp>
        <p:nvSpPr>
          <p:cNvPr id="9" name="Text 7"/>
          <p:cNvSpPr/>
          <p:nvPr/>
        </p:nvSpPr>
        <p:spPr>
          <a:xfrm>
            <a:off x="5214670" y="2579638"/>
            <a:ext cx="3322320" cy="380799"/>
          </a:xfrm>
          <a:prstGeom prst="rect">
            <a:avLst/>
          </a:prstGeom>
          <a:noFill/>
          <a:ln/>
        </p:spPr>
        <p:txBody>
          <a:bodyPr wrap="none" rtlCol="0" anchor="t"/>
          <a:lstStyle/>
          <a:p>
            <a:pPr marL="0" indent="0">
              <a:lnSpc>
                <a:spcPts val="3021"/>
              </a:lnSpc>
              <a:buNone/>
            </a:pPr>
            <a:r>
              <a:rPr lang="en-US" sz="2400" dirty="0">
                <a:solidFill>
                  <a:srgbClr val="38512F"/>
                </a:solidFill>
                <a:latin typeface="Lora" pitchFamily="34" charset="0"/>
              </a:rPr>
              <a:t>OKR 2</a:t>
            </a:r>
            <a:endParaRPr lang="en-US" sz="2400" dirty="0"/>
          </a:p>
        </p:txBody>
      </p:sp>
      <p:sp>
        <p:nvSpPr>
          <p:cNvPr id="11" name="Shape 9"/>
          <p:cNvSpPr/>
          <p:nvPr/>
        </p:nvSpPr>
        <p:spPr>
          <a:xfrm>
            <a:off x="9455944" y="2422469"/>
            <a:ext cx="4129326" cy="2325566"/>
          </a:xfrm>
          <a:prstGeom prst="roundRect">
            <a:avLst>
              <a:gd name="adj" fmla="val 3046"/>
            </a:avLst>
          </a:prstGeom>
          <a:solidFill>
            <a:srgbClr val="F6E9D5"/>
          </a:solidFill>
          <a:ln/>
        </p:spPr>
      </p:sp>
      <p:sp>
        <p:nvSpPr>
          <p:cNvPr id="12" name="Text 10"/>
          <p:cNvSpPr/>
          <p:nvPr/>
        </p:nvSpPr>
        <p:spPr>
          <a:xfrm>
            <a:off x="9745861" y="2575490"/>
            <a:ext cx="3337560" cy="380799"/>
          </a:xfrm>
          <a:prstGeom prst="rect">
            <a:avLst/>
          </a:prstGeom>
          <a:noFill/>
          <a:ln/>
        </p:spPr>
        <p:txBody>
          <a:bodyPr wrap="none" rtlCol="0" anchor="t"/>
          <a:lstStyle/>
          <a:p>
            <a:pPr marL="0" indent="0">
              <a:lnSpc>
                <a:spcPts val="3021"/>
              </a:lnSpc>
              <a:buNone/>
            </a:pPr>
            <a:r>
              <a:rPr lang="en-US" sz="2400" dirty="0">
                <a:solidFill>
                  <a:srgbClr val="38512F"/>
                </a:solidFill>
                <a:latin typeface="Lora" pitchFamily="34" charset="0"/>
                <a:ea typeface="Lora" pitchFamily="34" charset="-122"/>
                <a:cs typeface="Lora" pitchFamily="34" charset="-120"/>
              </a:rPr>
              <a:t>OKR 3</a:t>
            </a:r>
            <a:endParaRPr lang="en-US" sz="2400" dirty="0"/>
          </a:p>
        </p:txBody>
      </p:sp>
      <p:sp>
        <p:nvSpPr>
          <p:cNvPr id="13" name="Text 11"/>
          <p:cNvSpPr/>
          <p:nvPr/>
        </p:nvSpPr>
        <p:spPr>
          <a:xfrm>
            <a:off x="9666922" y="3213998"/>
            <a:ext cx="3657362" cy="602685"/>
          </a:xfrm>
          <a:prstGeom prst="rect">
            <a:avLst/>
          </a:prstGeom>
          <a:noFill/>
          <a:ln/>
        </p:spPr>
        <p:txBody>
          <a:bodyPr wrap="square" rtlCol="0" anchor="t"/>
          <a:lstStyle/>
          <a:p>
            <a:pPr marL="0" indent="0">
              <a:lnSpc>
                <a:spcPts val="3346"/>
              </a:lnSpc>
              <a:buNone/>
            </a:pPr>
            <a:r>
              <a:rPr lang="en-US" sz="2400" dirty="0">
                <a:solidFill>
                  <a:srgbClr val="3A3630"/>
                </a:solidFill>
                <a:latin typeface="Source Sans Pro" pitchFamily="34" charset="0"/>
                <a:ea typeface="Source Sans Pro" pitchFamily="34" charset="-122"/>
                <a:cs typeface="Source Sans Pro" pitchFamily="34" charset="-120"/>
              </a:rPr>
              <a:t>Expand Market Reach</a:t>
            </a:r>
            <a:endParaRPr lang="en-US" sz="2400" dirty="0"/>
          </a:p>
        </p:txBody>
      </p:sp>
      <p:sp>
        <p:nvSpPr>
          <p:cNvPr id="14" name="Shape 3">
            <a:extLst>
              <a:ext uri="{FF2B5EF4-FFF2-40B4-BE49-F238E27FC236}">
                <a16:creationId xmlns:a16="http://schemas.microsoft.com/office/drawing/2014/main" id="{62B6825D-33C1-9DEA-B024-3F22A3696A68}"/>
              </a:ext>
            </a:extLst>
          </p:cNvPr>
          <p:cNvSpPr/>
          <p:nvPr/>
        </p:nvSpPr>
        <p:spPr>
          <a:xfrm>
            <a:off x="3018353" y="5074144"/>
            <a:ext cx="4129326" cy="2325566"/>
          </a:xfrm>
          <a:prstGeom prst="roundRect">
            <a:avLst>
              <a:gd name="adj" fmla="val 3046"/>
            </a:avLst>
          </a:prstGeom>
          <a:solidFill>
            <a:srgbClr val="F6E9D5"/>
          </a:solidFill>
          <a:ln/>
        </p:spPr>
        <p:txBody>
          <a:bodyPr/>
          <a:lstStyle/>
          <a:p>
            <a:endParaRPr lang="en-US" dirty="0"/>
          </a:p>
        </p:txBody>
      </p:sp>
      <p:sp>
        <p:nvSpPr>
          <p:cNvPr id="15" name="Text 7">
            <a:extLst>
              <a:ext uri="{FF2B5EF4-FFF2-40B4-BE49-F238E27FC236}">
                <a16:creationId xmlns:a16="http://schemas.microsoft.com/office/drawing/2014/main" id="{48B06A60-DF22-72A1-A594-C0FF93BAE95B}"/>
              </a:ext>
            </a:extLst>
          </p:cNvPr>
          <p:cNvSpPr/>
          <p:nvPr/>
        </p:nvSpPr>
        <p:spPr>
          <a:xfrm>
            <a:off x="3120821" y="5204721"/>
            <a:ext cx="3322320" cy="380799"/>
          </a:xfrm>
          <a:prstGeom prst="rect">
            <a:avLst/>
          </a:prstGeom>
          <a:noFill/>
          <a:ln/>
        </p:spPr>
        <p:txBody>
          <a:bodyPr wrap="none" rtlCol="0" anchor="t"/>
          <a:lstStyle/>
          <a:p>
            <a:pPr marL="0" indent="0">
              <a:lnSpc>
                <a:spcPts val="3021"/>
              </a:lnSpc>
              <a:buNone/>
            </a:pPr>
            <a:r>
              <a:rPr lang="en-US" sz="2400" dirty="0">
                <a:solidFill>
                  <a:srgbClr val="38512F"/>
                </a:solidFill>
                <a:latin typeface="Lora" pitchFamily="34" charset="0"/>
              </a:rPr>
              <a:t>OKR 4</a:t>
            </a:r>
            <a:endParaRPr lang="en-US" sz="2400" dirty="0"/>
          </a:p>
        </p:txBody>
      </p:sp>
      <p:sp>
        <p:nvSpPr>
          <p:cNvPr id="16" name="Text 8">
            <a:extLst>
              <a:ext uri="{FF2B5EF4-FFF2-40B4-BE49-F238E27FC236}">
                <a16:creationId xmlns:a16="http://schemas.microsoft.com/office/drawing/2014/main" id="{5BCF77AD-5596-BAC4-BA28-36BC5202884F}"/>
              </a:ext>
            </a:extLst>
          </p:cNvPr>
          <p:cNvSpPr/>
          <p:nvPr/>
        </p:nvSpPr>
        <p:spPr>
          <a:xfrm>
            <a:off x="5367070" y="3180091"/>
            <a:ext cx="3657362" cy="1265429"/>
          </a:xfrm>
          <a:prstGeom prst="rect">
            <a:avLst/>
          </a:prstGeom>
          <a:noFill/>
          <a:ln/>
        </p:spPr>
        <p:txBody>
          <a:bodyPr wrap="square" rtlCol="0" anchor="t"/>
          <a:lstStyle/>
          <a:p>
            <a:pPr marL="0" indent="0">
              <a:lnSpc>
                <a:spcPts val="3346"/>
              </a:lnSpc>
              <a:buNone/>
            </a:pPr>
            <a:r>
              <a:rPr lang="en-US" sz="2400" dirty="0">
                <a:solidFill>
                  <a:srgbClr val="3A3630"/>
                </a:solidFill>
                <a:latin typeface="Source Sans Pro" pitchFamily="34" charset="0"/>
                <a:ea typeface="Source Sans Pro" pitchFamily="34" charset="-122"/>
                <a:cs typeface="Source Sans Pro" pitchFamily="34" charset="-120"/>
              </a:rPr>
              <a:t>Enhance Customer Experience and Engagement</a:t>
            </a:r>
            <a:endParaRPr lang="en-US" sz="2400" dirty="0"/>
          </a:p>
        </p:txBody>
      </p:sp>
      <p:sp>
        <p:nvSpPr>
          <p:cNvPr id="10" name="Text 8"/>
          <p:cNvSpPr/>
          <p:nvPr/>
        </p:nvSpPr>
        <p:spPr>
          <a:xfrm>
            <a:off x="3137323" y="5856877"/>
            <a:ext cx="2946347" cy="599939"/>
          </a:xfrm>
          <a:prstGeom prst="rect">
            <a:avLst/>
          </a:prstGeom>
          <a:noFill/>
          <a:ln/>
        </p:spPr>
        <p:txBody>
          <a:bodyPr wrap="square" rtlCol="0" anchor="t"/>
          <a:lstStyle/>
          <a:p>
            <a:pPr marL="0" indent="0">
              <a:lnSpc>
                <a:spcPts val="3346"/>
              </a:lnSpc>
              <a:buNone/>
            </a:pPr>
            <a:r>
              <a:rPr lang="en-US" sz="2400" dirty="0">
                <a:solidFill>
                  <a:srgbClr val="3A3630"/>
                </a:solidFill>
                <a:latin typeface="Source Sans Pro" pitchFamily="34" charset="0"/>
                <a:ea typeface="Source Sans Pro" pitchFamily="34" charset="-122"/>
                <a:cs typeface="Source Sans Pro" pitchFamily="34" charset="-120"/>
              </a:rPr>
              <a:t>Diversify Product Offerings</a:t>
            </a:r>
            <a:endParaRPr lang="en-US" sz="2400" dirty="0"/>
          </a:p>
        </p:txBody>
      </p:sp>
      <p:sp>
        <p:nvSpPr>
          <p:cNvPr id="17" name="Shape 3">
            <a:extLst>
              <a:ext uri="{FF2B5EF4-FFF2-40B4-BE49-F238E27FC236}">
                <a16:creationId xmlns:a16="http://schemas.microsoft.com/office/drawing/2014/main" id="{567F6095-4EAE-91BE-EEAB-3316785C2DC6}"/>
              </a:ext>
            </a:extLst>
          </p:cNvPr>
          <p:cNvSpPr/>
          <p:nvPr/>
        </p:nvSpPr>
        <p:spPr>
          <a:xfrm>
            <a:off x="7626120" y="5074143"/>
            <a:ext cx="4129326" cy="2325566"/>
          </a:xfrm>
          <a:prstGeom prst="roundRect">
            <a:avLst>
              <a:gd name="adj" fmla="val 3046"/>
            </a:avLst>
          </a:prstGeom>
          <a:solidFill>
            <a:srgbClr val="F6E9D5"/>
          </a:solidFill>
          <a:ln/>
        </p:spPr>
        <p:txBody>
          <a:bodyPr/>
          <a:lstStyle/>
          <a:p>
            <a:endParaRPr lang="en-US" dirty="0"/>
          </a:p>
        </p:txBody>
      </p:sp>
      <p:sp>
        <p:nvSpPr>
          <p:cNvPr id="18" name="Text 7">
            <a:extLst>
              <a:ext uri="{FF2B5EF4-FFF2-40B4-BE49-F238E27FC236}">
                <a16:creationId xmlns:a16="http://schemas.microsoft.com/office/drawing/2014/main" id="{1BFDED7F-BC99-102C-2FDC-F29584D6E07C}"/>
              </a:ext>
            </a:extLst>
          </p:cNvPr>
          <p:cNvSpPr/>
          <p:nvPr/>
        </p:nvSpPr>
        <p:spPr>
          <a:xfrm>
            <a:off x="7794784" y="5163080"/>
            <a:ext cx="3322320" cy="380799"/>
          </a:xfrm>
          <a:prstGeom prst="rect">
            <a:avLst/>
          </a:prstGeom>
          <a:noFill/>
          <a:ln/>
        </p:spPr>
        <p:txBody>
          <a:bodyPr wrap="none" rtlCol="0" anchor="t"/>
          <a:lstStyle/>
          <a:p>
            <a:pPr marL="0" indent="0">
              <a:lnSpc>
                <a:spcPts val="3021"/>
              </a:lnSpc>
              <a:buNone/>
            </a:pPr>
            <a:r>
              <a:rPr lang="en-US" sz="2400" dirty="0">
                <a:solidFill>
                  <a:srgbClr val="38512F"/>
                </a:solidFill>
                <a:latin typeface="Lora" pitchFamily="34" charset="0"/>
              </a:rPr>
              <a:t>OKR 5</a:t>
            </a:r>
            <a:endParaRPr lang="en-US" sz="2400" dirty="0"/>
          </a:p>
        </p:txBody>
      </p:sp>
      <p:sp>
        <p:nvSpPr>
          <p:cNvPr id="20" name="Text 8">
            <a:extLst>
              <a:ext uri="{FF2B5EF4-FFF2-40B4-BE49-F238E27FC236}">
                <a16:creationId xmlns:a16="http://schemas.microsoft.com/office/drawing/2014/main" id="{149C07EB-BAF3-E440-0812-FD5638993C0A}"/>
              </a:ext>
            </a:extLst>
          </p:cNvPr>
          <p:cNvSpPr/>
          <p:nvPr/>
        </p:nvSpPr>
        <p:spPr>
          <a:xfrm>
            <a:off x="7794784" y="5632816"/>
            <a:ext cx="3698293" cy="1163399"/>
          </a:xfrm>
          <a:prstGeom prst="rect">
            <a:avLst/>
          </a:prstGeom>
          <a:noFill/>
          <a:ln/>
        </p:spPr>
        <p:txBody>
          <a:bodyPr wrap="square" rtlCol="0" anchor="t"/>
          <a:lstStyle/>
          <a:p>
            <a:pPr marL="0" indent="0">
              <a:lnSpc>
                <a:spcPts val="3346"/>
              </a:lnSpc>
              <a:buNone/>
            </a:pPr>
            <a:r>
              <a:rPr lang="en-US" sz="2400" dirty="0">
                <a:solidFill>
                  <a:srgbClr val="3A3630"/>
                </a:solidFill>
                <a:latin typeface="Source Sans Pro" pitchFamily="34" charset="0"/>
                <a:ea typeface="Source Sans Pro" pitchFamily="34" charset="-122"/>
                <a:cs typeface="Source Sans Pro" pitchFamily="34" charset="-120"/>
              </a:rPr>
              <a:t>Foster a Culture of Innovation and Collaboration</a:t>
            </a:r>
            <a:endParaRPr lang="en-US" sz="2400" dirty="0"/>
          </a:p>
        </p:txBody>
      </p:sp>
      <p:pic>
        <p:nvPicPr>
          <p:cNvPr id="19" name="Picture 18">
            <a:extLst>
              <a:ext uri="{FF2B5EF4-FFF2-40B4-BE49-F238E27FC236}">
                <a16:creationId xmlns:a16="http://schemas.microsoft.com/office/drawing/2014/main" id="{E8C0E936-FF0D-110B-81FB-EF13E1B711A3}"/>
              </a:ext>
            </a:extLst>
          </p:cNvPr>
          <p:cNvPicPr>
            <a:picLocks noChangeAspect="1"/>
          </p:cNvPicPr>
          <p:nvPr/>
        </p:nvPicPr>
        <p:blipFill>
          <a:blip r:embed="rId3"/>
          <a:stretch>
            <a:fillRect/>
          </a:stretch>
        </p:blipFill>
        <p:spPr>
          <a:xfrm flipH="1">
            <a:off x="14099262" y="13648"/>
            <a:ext cx="531138" cy="5916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5539777" y="736863"/>
            <a:ext cx="3550846"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Key Metrics</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45C3BA9A-DEF9-E5B8-B550-AD958AEE5CCE}"/>
              </a:ext>
            </a:extLst>
          </p:cNvPr>
          <p:cNvSpPr/>
          <p:nvPr/>
        </p:nvSpPr>
        <p:spPr>
          <a:xfrm>
            <a:off x="652655" y="1717588"/>
            <a:ext cx="13409334" cy="6621194"/>
          </a:xfrm>
          <a:prstGeom prst="roundRect">
            <a:avLst>
              <a:gd name="adj" fmla="val 3046"/>
            </a:avLst>
          </a:prstGeom>
          <a:solidFill>
            <a:srgbClr val="F6E9D5"/>
          </a:solidFill>
          <a:ln/>
        </p:spPr>
        <p:txBody>
          <a:bodyPr/>
          <a:lstStyle/>
          <a:p>
            <a:r>
              <a:rPr lang="en-US" sz="2000" b="1" dirty="0">
                <a:latin typeface="Source Sans Pro" panose="020B0503030403020204" pitchFamily="34" charset="0"/>
                <a:ea typeface="Source Sans Pro" panose="020B0503030403020204" pitchFamily="34" charset="0"/>
              </a:rPr>
              <a:t>OKR 1: Provide an Exceptional Nutrition and Wellness Platform</a:t>
            </a:r>
          </a:p>
          <a:p>
            <a:endParaRPr lang="en-US" sz="2000" dirty="0">
              <a:latin typeface="Source Sans Pro" panose="020B0503030403020204" pitchFamily="34" charset="0"/>
              <a:ea typeface="Source Sans Pro" panose="020B0503030403020204" pitchFamily="34" charset="0"/>
            </a:endParaRPr>
          </a:p>
          <a:p>
            <a:r>
              <a:rPr lang="en-US" sz="2000" dirty="0">
                <a:latin typeface="Source Sans Pro" panose="020B0503030403020204" pitchFamily="34" charset="0"/>
                <a:ea typeface="Source Sans Pro" panose="020B0503030403020204" pitchFamily="34" charset="0"/>
              </a:rPr>
              <a:t>Key Metrics: Design, develop, and maintain a user-friendly and web-connected software platform that offers personalized nutrition solutions to customers.</a:t>
            </a:r>
          </a:p>
          <a:p>
            <a:endParaRPr lang="en-US" sz="2000" dirty="0">
              <a:latin typeface="Source Sans Pro" panose="020B0503030403020204" pitchFamily="34" charset="0"/>
              <a:ea typeface="Source Sans Pro" panose="020B0503030403020204" pitchFamily="34" charset="0"/>
            </a:endParaRPr>
          </a:p>
          <a:p>
            <a:r>
              <a:rPr lang="en-US" sz="2000" b="1" dirty="0">
                <a:latin typeface="Source Sans Pro" panose="020B0503030403020204" pitchFamily="34" charset="0"/>
                <a:ea typeface="Source Sans Pro" panose="020B0503030403020204" pitchFamily="34" charset="0"/>
              </a:rPr>
              <a:t>OKR2: Enhance Customer Experience and Engagement</a:t>
            </a:r>
          </a:p>
          <a:p>
            <a:endParaRPr lang="en-US" sz="2000" dirty="0">
              <a:latin typeface="Source Sans Pro" panose="020B0503030403020204" pitchFamily="34" charset="0"/>
              <a:ea typeface="Source Sans Pro" panose="020B0503030403020204" pitchFamily="34" charset="0"/>
            </a:endParaRPr>
          </a:p>
          <a:p>
            <a:r>
              <a:rPr lang="en-US" sz="2000" dirty="0">
                <a:latin typeface="Source Sans Pro" panose="020B0503030403020204" pitchFamily="34" charset="0"/>
                <a:ea typeface="Source Sans Pro" panose="020B0503030403020204" pitchFamily="34" charset="0"/>
              </a:rPr>
              <a:t>Key Metrics: Achieve a customer satisfaction rating of 90% or higher based on feedback surveys.</a:t>
            </a:r>
          </a:p>
          <a:p>
            <a:endParaRPr lang="en-US" sz="2000" dirty="0">
              <a:latin typeface="Source Sans Pro" panose="020B0503030403020204" pitchFamily="34" charset="0"/>
              <a:ea typeface="Source Sans Pro" panose="020B0503030403020204" pitchFamily="34" charset="0"/>
            </a:endParaRPr>
          </a:p>
          <a:p>
            <a:r>
              <a:rPr lang="en-US" sz="2000" b="1" dirty="0">
                <a:latin typeface="Source Sans Pro" panose="020B0503030403020204" pitchFamily="34" charset="0"/>
                <a:ea typeface="Source Sans Pro" panose="020B0503030403020204" pitchFamily="34" charset="0"/>
              </a:rPr>
              <a:t>OKR3:  Expand Market Reach</a:t>
            </a:r>
          </a:p>
          <a:p>
            <a:endParaRPr lang="en-US" sz="2000" dirty="0">
              <a:latin typeface="Source Sans Pro" panose="020B0503030403020204" pitchFamily="34" charset="0"/>
              <a:ea typeface="Source Sans Pro" panose="020B0503030403020204" pitchFamily="34" charset="0"/>
            </a:endParaRPr>
          </a:p>
          <a:p>
            <a:r>
              <a:rPr lang="en-US" sz="2000" dirty="0">
                <a:latin typeface="Source Sans Pro" panose="020B0503030403020204" pitchFamily="34" charset="0"/>
                <a:ea typeface="Source Sans Pro" panose="020B0503030403020204" pitchFamily="34" charset="0"/>
              </a:rPr>
              <a:t>Key Metrics: Enter new places within NYC to capture a substantial Indian community presence</a:t>
            </a:r>
          </a:p>
          <a:p>
            <a:endParaRPr lang="en-US" sz="2000" dirty="0">
              <a:latin typeface="Source Sans Pro" panose="020B0503030403020204" pitchFamily="34" charset="0"/>
              <a:ea typeface="Source Sans Pro" panose="020B0503030403020204" pitchFamily="34" charset="0"/>
            </a:endParaRPr>
          </a:p>
          <a:p>
            <a:r>
              <a:rPr lang="en-US" sz="2000" b="1" dirty="0">
                <a:latin typeface="Source Sans Pro" panose="020B0503030403020204" pitchFamily="34" charset="0"/>
                <a:ea typeface="Source Sans Pro" panose="020B0503030403020204" pitchFamily="34" charset="0"/>
              </a:rPr>
              <a:t>OKR4: Diversify Product Offerings</a:t>
            </a:r>
          </a:p>
          <a:p>
            <a:endParaRPr lang="en-US" sz="2000" dirty="0">
              <a:latin typeface="Source Sans Pro" panose="020B0503030403020204" pitchFamily="34" charset="0"/>
              <a:ea typeface="Source Sans Pro" panose="020B0503030403020204" pitchFamily="34" charset="0"/>
            </a:endParaRPr>
          </a:p>
          <a:p>
            <a:r>
              <a:rPr lang="en-US" sz="2000" dirty="0">
                <a:latin typeface="Source Sans Pro" panose="020B0503030403020204" pitchFamily="34" charset="0"/>
                <a:ea typeface="Source Sans Pro" panose="020B0503030403020204" pitchFamily="34" charset="0"/>
              </a:rPr>
              <a:t>Key Metrics: Collaborate with nutritionists, chefs, and suppliers to develop a wide range of meal options that cater to various dietary preferences, including vegan, vegetarian, and gluten-free.</a:t>
            </a:r>
          </a:p>
          <a:p>
            <a:endParaRPr lang="en-US" sz="2000" dirty="0">
              <a:latin typeface="Source Sans Pro" panose="020B0503030403020204" pitchFamily="34" charset="0"/>
              <a:ea typeface="Source Sans Pro" panose="020B0503030403020204" pitchFamily="34" charset="0"/>
            </a:endParaRPr>
          </a:p>
          <a:p>
            <a:r>
              <a:rPr lang="en-US" sz="2000" b="1" dirty="0">
                <a:latin typeface="Source Sans Pro" panose="020B0503030403020204" pitchFamily="34" charset="0"/>
                <a:ea typeface="Source Sans Pro" panose="020B0503030403020204" pitchFamily="34" charset="0"/>
              </a:rPr>
              <a:t>OKR 5: Foster a Culture of Innovation and Collaboration</a:t>
            </a:r>
          </a:p>
          <a:p>
            <a:endParaRPr lang="en-US" sz="2000" dirty="0">
              <a:latin typeface="Source Sans Pro" panose="020B0503030403020204" pitchFamily="34" charset="0"/>
              <a:ea typeface="Source Sans Pro" panose="020B0503030403020204" pitchFamily="34" charset="0"/>
            </a:endParaRPr>
          </a:p>
          <a:p>
            <a:r>
              <a:rPr lang="en-US" sz="2000" dirty="0">
                <a:latin typeface="Source Sans Pro" panose="020B0503030403020204" pitchFamily="34" charset="0"/>
                <a:ea typeface="Source Sans Pro" panose="020B0503030403020204" pitchFamily="34" charset="0"/>
              </a:rPr>
              <a:t>Key Metrics: Implement innovative technology features to enhance user experience</a:t>
            </a:r>
            <a:r>
              <a:rPr lang="en-US" dirty="0">
                <a:latin typeface="Source Sans Pro" panose="020B0503030403020204" pitchFamily="34" charset="0"/>
                <a:ea typeface="Source Sans Pro" panose="020B0503030403020204" pitchFamily="34" charset="0"/>
              </a:rPr>
              <a:t>.</a:t>
            </a:r>
          </a:p>
        </p:txBody>
      </p:sp>
      <p:pic>
        <p:nvPicPr>
          <p:cNvPr id="6" name="Picture 5">
            <a:extLst>
              <a:ext uri="{FF2B5EF4-FFF2-40B4-BE49-F238E27FC236}">
                <a16:creationId xmlns:a16="http://schemas.microsoft.com/office/drawing/2014/main" id="{0461EE85-6163-4DEC-B777-FC1BDEED3DA6}"/>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7098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1651349" y="724506"/>
            <a:ext cx="10915473"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Performance Oversight &amp; Management</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1CA2A791-6672-2AB8-A8E6-55F08120FD65}"/>
              </a:ext>
            </a:extLst>
          </p:cNvPr>
          <p:cNvSpPr/>
          <p:nvPr/>
        </p:nvSpPr>
        <p:spPr>
          <a:xfrm>
            <a:off x="1790034" y="1840945"/>
            <a:ext cx="11456968" cy="6033813"/>
          </a:xfrm>
          <a:prstGeom prst="roundRect">
            <a:avLst>
              <a:gd name="adj" fmla="val 3046"/>
            </a:avLst>
          </a:prstGeom>
          <a:solidFill>
            <a:srgbClr val="F6E9D5"/>
          </a:solidFill>
          <a:ln/>
        </p:spPr>
        <p:txBody>
          <a:bodyPr/>
          <a:lstStyle/>
          <a:p>
            <a:r>
              <a:rPr lang="en-US" sz="2400" b="1" dirty="0">
                <a:latin typeface="Source Sans Pro" panose="020B0503030403020204" pitchFamily="34" charset="0"/>
                <a:ea typeface="Source Sans Pro" panose="020B0503030403020204" pitchFamily="34" charset="0"/>
              </a:rPr>
              <a:t>Oversight</a:t>
            </a:r>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 Byte's governance plan focuses on customer-centric culture, collaboration, and innovation.</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The decision-making process categorizes decisions into strategic, operational, marketing, and product-related areas.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Decision-making authorities are designated based on roles, expertise, and responsibilities.</a:t>
            </a:r>
            <a:endParaRPr lang="en-US" sz="2400" b="1" dirty="0">
              <a:latin typeface="Source Sans Pro" panose="020B0503030403020204" pitchFamily="34" charset="0"/>
              <a:ea typeface="Source Sans Pro" panose="020B0503030403020204" pitchFamily="34" charset="0"/>
            </a:endParaRPr>
          </a:p>
          <a:p>
            <a:r>
              <a:rPr lang="en-US" sz="2400" b="1" dirty="0">
                <a:latin typeface="Source Sans Pro" panose="020B0503030403020204" pitchFamily="34" charset="0"/>
                <a:ea typeface="Source Sans Pro" panose="020B0503030403020204" pitchFamily="34" charset="0"/>
              </a:rPr>
              <a:t>Management:</a:t>
            </a:r>
          </a:p>
          <a:p>
            <a:r>
              <a:rPr lang="en-US" sz="2400" dirty="0">
                <a:latin typeface="Source Sans Pro" panose="020B0503030403020204" pitchFamily="34" charset="0"/>
                <a:ea typeface="Source Sans Pro" panose="020B0503030403020204" pitchFamily="34" charset="0"/>
              </a:rPr>
              <a:t>Key decision roles will be handled by various employees in the organization: </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Nutritionists &amp; Chefs.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Marketing.</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Product Analysts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Founders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Customer support</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Technical team. </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Marketing Team.</a:t>
            </a:r>
          </a:p>
          <a:p>
            <a:endParaRPr lang="en-US" sz="2400" dirty="0">
              <a:latin typeface="Source Sans Pro" panose="020B0503030403020204" pitchFamily="34" charset="0"/>
              <a:ea typeface="Source Sans Pro" panose="020B0503030403020204" pitchFamily="34" charset="0"/>
            </a:endParaRPr>
          </a:p>
          <a:p>
            <a:endParaRPr lang="en-US" sz="2400" dirty="0">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B4F917C2-7AF8-CD0B-2EF4-761035C6567A}"/>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507061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4778574" y="749220"/>
            <a:ext cx="4354035"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Exit Landscape</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E63B864E-C7D8-B92A-6DDA-2992E22D1A71}"/>
              </a:ext>
            </a:extLst>
          </p:cNvPr>
          <p:cNvSpPr/>
          <p:nvPr/>
        </p:nvSpPr>
        <p:spPr>
          <a:xfrm>
            <a:off x="652655" y="2397483"/>
            <a:ext cx="5941904" cy="4876774"/>
          </a:xfrm>
          <a:prstGeom prst="roundRect">
            <a:avLst>
              <a:gd name="adj" fmla="val 3046"/>
            </a:avLst>
          </a:prstGeom>
          <a:solidFill>
            <a:srgbClr val="F6E9D5"/>
          </a:solidFill>
          <a:ln/>
        </p:spPr>
        <p:txBody>
          <a:bodyPr/>
          <a:lstStyle/>
          <a:p>
            <a:r>
              <a:rPr lang="en-US" sz="2400" b="1" dirty="0">
                <a:latin typeface="Source Sans Pro" panose="020B0503030403020204" pitchFamily="34" charset="0"/>
                <a:ea typeface="Source Sans Pro" panose="020B0503030403020204" pitchFamily="34" charset="0"/>
              </a:rPr>
              <a:t>Exit Option 1: Merger and Acquisition (M&amp;A)</a:t>
            </a:r>
          </a:p>
          <a:p>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Explore M&amp;A Opportunities: Identify strategic partners in the health and nutrition industry for potential mergers or acquisition.</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M&amp;A Process Steps: Conduct research, due diligence, negotiations, integration planning, and secure regulatory approval.</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Successful Transition: Selected partner acquires majority stake in NutriByte.</a:t>
            </a:r>
          </a:p>
        </p:txBody>
      </p:sp>
      <p:sp>
        <p:nvSpPr>
          <p:cNvPr id="6" name="Shape 3">
            <a:extLst>
              <a:ext uri="{FF2B5EF4-FFF2-40B4-BE49-F238E27FC236}">
                <a16:creationId xmlns:a16="http://schemas.microsoft.com/office/drawing/2014/main" id="{654E5A8B-7847-129E-23E5-B74D11E12E8B}"/>
              </a:ext>
            </a:extLst>
          </p:cNvPr>
          <p:cNvSpPr/>
          <p:nvPr/>
        </p:nvSpPr>
        <p:spPr>
          <a:xfrm>
            <a:off x="7641527" y="2362305"/>
            <a:ext cx="5941904" cy="4911951"/>
          </a:xfrm>
          <a:prstGeom prst="roundRect">
            <a:avLst>
              <a:gd name="adj" fmla="val 3046"/>
            </a:avLst>
          </a:prstGeom>
          <a:solidFill>
            <a:srgbClr val="F6E9D5"/>
          </a:solidFill>
          <a:ln/>
        </p:spPr>
        <p:txBody>
          <a:bodyPr/>
          <a:lstStyle/>
          <a:p>
            <a:r>
              <a:rPr lang="en-US" sz="2400" b="1" dirty="0">
                <a:latin typeface="Source Sans Pro" panose="020B0503030403020204" pitchFamily="34" charset="0"/>
                <a:ea typeface="Source Sans Pro" panose="020B0503030403020204" pitchFamily="34" charset="0"/>
              </a:rPr>
              <a:t>Exit Option 2: Initial Public Offering (IPO)</a:t>
            </a:r>
          </a:p>
          <a:p>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Going Public: opt for IPO to raise capital and access public markets.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IPO Process: Prepare for IPO, file registration statement, conduct roadshow, and investor presentations.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Listing Day: NutriByte shares are listed and traded on the stock exchange.</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Continued Growth: Utilize IPO funds to drive growth and strategic initiatives.</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EACCFEE-E772-85F6-726D-8E785FA634E7}"/>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173647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417448" y="607016"/>
            <a:ext cx="9304020" cy="735005"/>
          </a:xfrm>
          <a:prstGeom prst="rect">
            <a:avLst/>
          </a:prstGeom>
          <a:noFill/>
          <a:ln/>
        </p:spPr>
        <p:txBody>
          <a:bodyPr wrap="none" rtlCol="0" anchor="t"/>
          <a:lstStyle/>
          <a:p>
            <a:pPr marL="0" indent="0">
              <a:lnSpc>
                <a:spcPts val="5831"/>
              </a:lnSpc>
              <a:buNone/>
            </a:pPr>
            <a:r>
              <a:rPr lang="en-US" sz="4485" dirty="0">
                <a:solidFill>
                  <a:srgbClr val="38512F"/>
                </a:solidFill>
                <a:latin typeface="Lora" pitchFamily="34" charset="0"/>
                <a:ea typeface="Lora" pitchFamily="34" charset="-122"/>
                <a:cs typeface="Lora" pitchFamily="34" charset="-120"/>
              </a:rPr>
              <a:t>Value Proposition and Opportunity</a:t>
            </a:r>
            <a:endParaRPr lang="en-US" sz="4485" dirty="0"/>
          </a:p>
        </p:txBody>
      </p:sp>
      <p:sp>
        <p:nvSpPr>
          <p:cNvPr id="6" name="Text 3"/>
          <p:cNvSpPr/>
          <p:nvPr/>
        </p:nvSpPr>
        <p:spPr>
          <a:xfrm>
            <a:off x="1243968" y="1795083"/>
            <a:ext cx="2346960" cy="367444"/>
          </a:xfrm>
          <a:prstGeom prst="rect">
            <a:avLst/>
          </a:prstGeom>
          <a:noFill/>
          <a:ln/>
        </p:spPr>
        <p:txBody>
          <a:bodyPr wrap="none" rtlCol="0" anchor="t"/>
          <a:lstStyle/>
          <a:p>
            <a:pPr marL="0" indent="0" algn="ctr">
              <a:lnSpc>
                <a:spcPts val="2916"/>
              </a:lnSpc>
              <a:buNone/>
            </a:pPr>
            <a:endParaRPr lang="en-US" sz="2243" dirty="0"/>
          </a:p>
        </p:txBody>
      </p:sp>
      <p:sp>
        <p:nvSpPr>
          <p:cNvPr id="12" name="Text 6">
            <a:extLst>
              <a:ext uri="{FF2B5EF4-FFF2-40B4-BE49-F238E27FC236}">
                <a16:creationId xmlns:a16="http://schemas.microsoft.com/office/drawing/2014/main" id="{A05AC75B-EAAB-0AB7-7DC6-9BDF8866ABB8}"/>
              </a:ext>
            </a:extLst>
          </p:cNvPr>
          <p:cNvSpPr/>
          <p:nvPr/>
        </p:nvSpPr>
        <p:spPr>
          <a:xfrm>
            <a:off x="528863" y="1597548"/>
            <a:ext cx="7420598" cy="2641460"/>
          </a:xfrm>
          <a:prstGeom prst="rect">
            <a:avLst/>
          </a:prstGeom>
          <a:noFill/>
          <a:ln/>
        </p:spPr>
        <p:txBody>
          <a:bodyPr wrap="square" rtlCol="0" anchor="t"/>
          <a:lstStyle/>
          <a:p>
            <a:pPr marL="0" indent="0">
              <a:lnSpc>
                <a:spcPts val="3229"/>
              </a:lnSpc>
              <a:buNone/>
            </a:pPr>
            <a:r>
              <a:rPr lang="en-US" sz="2400" b="1" dirty="0">
                <a:solidFill>
                  <a:schemeClr val="accent6">
                    <a:lumMod val="50000"/>
                  </a:schemeClr>
                </a:solidFill>
                <a:latin typeface="Source Sans Pro" panose="020B0503030403020204" pitchFamily="34" charset="0"/>
                <a:ea typeface="Source Sans Pro" panose="020B0503030403020204" pitchFamily="34" charset="0"/>
                <a:cs typeface="Source Sans Pro" pitchFamily="34" charset="-120"/>
              </a:rPr>
              <a:t>Strategic Gaps</a:t>
            </a:r>
          </a:p>
          <a:p>
            <a:pPr marL="342900" indent="-342900">
              <a:lnSpc>
                <a:spcPts val="3229"/>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Nutrition meal apps lack AI-powered recommendations.</a:t>
            </a:r>
          </a:p>
          <a:p>
            <a:pPr marL="342900" indent="-342900">
              <a:lnSpc>
                <a:spcPts val="3229"/>
              </a:lnSpc>
              <a:buFont typeface="Arial" panose="020B0604020202020204" pitchFamily="34" charset="0"/>
              <a:buChar char="•"/>
            </a:pPr>
            <a:r>
              <a:rPr lang="en-US" sz="2400" b="0" i="0" dirty="0">
                <a:solidFill>
                  <a:schemeClr val="accent6">
                    <a:lumMod val="50000"/>
                  </a:schemeClr>
                </a:solidFill>
                <a:effectLst/>
                <a:latin typeface="Source Sans Pro" panose="020B0503030403020204" pitchFamily="34" charset="0"/>
                <a:ea typeface="Source Sans Pro" panose="020B0503030403020204" pitchFamily="34" charset="0"/>
              </a:rPr>
              <a:t>Fewer engagements impact customer retention.</a:t>
            </a:r>
          </a:p>
          <a:p>
            <a:pPr marL="342900" indent="-342900">
              <a:lnSpc>
                <a:spcPts val="3229"/>
              </a:lnSpc>
              <a:buFont typeface="Arial" panose="020B0604020202020204" pitchFamily="34" charset="0"/>
              <a:buChar char="•"/>
            </a:pPr>
            <a:r>
              <a:rPr lang="en-US" sz="2400" b="0" i="0" dirty="0">
                <a:solidFill>
                  <a:schemeClr val="accent6">
                    <a:lumMod val="50000"/>
                  </a:schemeClr>
                </a:solidFill>
                <a:effectLst/>
                <a:latin typeface="Source Sans Pro" panose="020B0503030403020204" pitchFamily="34" charset="0"/>
                <a:ea typeface="Source Sans Pro" panose="020B0503030403020204" pitchFamily="34" charset="0"/>
              </a:rPr>
              <a:t>Single-Serving </a:t>
            </a:r>
            <a:r>
              <a:rPr lang="en-US" sz="2400" dirty="0">
                <a:solidFill>
                  <a:schemeClr val="accent6">
                    <a:lumMod val="50000"/>
                  </a:schemeClr>
                </a:solidFill>
                <a:latin typeface="Source Sans Pro" panose="020B0503030403020204" pitchFamily="34" charset="0"/>
                <a:ea typeface="Source Sans Pro" panose="020B0503030403020204" pitchFamily="34" charset="0"/>
              </a:rPr>
              <a:t>m</a:t>
            </a:r>
            <a:r>
              <a:rPr lang="en-US" sz="2400" b="0" i="0" dirty="0">
                <a:solidFill>
                  <a:schemeClr val="accent6">
                    <a:lumMod val="50000"/>
                  </a:schemeClr>
                </a:solidFill>
                <a:effectLst/>
                <a:latin typeface="Source Sans Pro" panose="020B0503030403020204" pitchFamily="34" charset="0"/>
                <a:ea typeface="Source Sans Pro" panose="020B0503030403020204" pitchFamily="34" charset="0"/>
              </a:rPr>
              <a:t>eal plan</a:t>
            </a:r>
            <a:r>
              <a:rPr lang="en-US" sz="2400" dirty="0">
                <a:solidFill>
                  <a:schemeClr val="accent6">
                    <a:lumMod val="50000"/>
                  </a:schemeClr>
                </a:solidFill>
                <a:latin typeface="Source Sans Pro" panose="020B0503030403020204" pitchFamily="34" charset="0"/>
                <a:ea typeface="Source Sans Pro" panose="020B0503030403020204" pitchFamily="34" charset="0"/>
              </a:rPr>
              <a:t> restrictions.</a:t>
            </a:r>
            <a:endParaRPr lang="en-US" sz="2400" b="0" i="0" dirty="0">
              <a:solidFill>
                <a:schemeClr val="accent6">
                  <a:lumMod val="50000"/>
                </a:schemeClr>
              </a:solidFill>
              <a:effectLst/>
              <a:latin typeface="Source Sans Pro" panose="020B0503030403020204" pitchFamily="34" charset="0"/>
              <a:ea typeface="Source Sans Pro" panose="020B0503030403020204" pitchFamily="34" charset="0"/>
            </a:endParaRPr>
          </a:p>
          <a:p>
            <a:pPr marL="342900" indent="-342900">
              <a:lnSpc>
                <a:spcPts val="3229"/>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Community-Centric Offerings.	</a:t>
            </a:r>
            <a:endParaRPr lang="en-US" sz="2400" b="0" i="0" dirty="0">
              <a:solidFill>
                <a:schemeClr val="accent6">
                  <a:lumMod val="50000"/>
                </a:schemeClr>
              </a:solidFill>
              <a:effectLst/>
              <a:latin typeface="Source Sans Pro" panose="020B0503030403020204" pitchFamily="34" charset="0"/>
              <a:ea typeface="Source Sans Pro" panose="020B0503030403020204" pitchFamily="34" charset="0"/>
            </a:endParaRPr>
          </a:p>
          <a:p>
            <a:pPr marL="342900" indent="-342900">
              <a:lnSpc>
                <a:spcPts val="3229"/>
              </a:lnSpc>
              <a:buFont typeface="Arial" panose="020B0604020202020204" pitchFamily="34" charset="0"/>
              <a:buChar char="•"/>
            </a:pPr>
            <a:endParaRPr lang="en-US" sz="1860" dirty="0">
              <a:solidFill>
                <a:srgbClr val="3A3630"/>
              </a:solidFill>
              <a:latin typeface="Source Sans Pro" panose="020B0503030403020204" pitchFamily="34" charset="0"/>
              <a:ea typeface="Source Sans Pro" panose="020B0503030403020204" pitchFamily="34" charset="0"/>
            </a:endParaRPr>
          </a:p>
          <a:p>
            <a:pPr algn="ctr">
              <a:lnSpc>
                <a:spcPts val="3229"/>
              </a:lnSpc>
            </a:pPr>
            <a:endParaRPr lang="en-US" sz="1860" dirty="0">
              <a:latin typeface="Source Sans Pro" panose="020B0503030403020204" pitchFamily="34" charset="0"/>
              <a:ea typeface="Source Sans Pro" panose="020B0503030403020204" pitchFamily="34" charset="0"/>
            </a:endParaRPr>
          </a:p>
          <a:p>
            <a:pPr algn="ctr">
              <a:lnSpc>
                <a:spcPts val="3229"/>
              </a:lnSpc>
            </a:pPr>
            <a:endParaRPr lang="en-US" sz="1860" dirty="0">
              <a:latin typeface="Source Sans Pro" panose="020B0503030403020204" pitchFamily="34" charset="0"/>
              <a:ea typeface="Source Sans Pro" panose="020B0503030403020204" pitchFamily="34" charset="0"/>
            </a:endParaRPr>
          </a:p>
        </p:txBody>
      </p:sp>
      <p:sp>
        <p:nvSpPr>
          <p:cNvPr id="13" name="Text 6">
            <a:extLst>
              <a:ext uri="{FF2B5EF4-FFF2-40B4-BE49-F238E27FC236}">
                <a16:creationId xmlns:a16="http://schemas.microsoft.com/office/drawing/2014/main" id="{F43AEB36-3486-E9C1-B066-3583AB9EC1F8}"/>
              </a:ext>
            </a:extLst>
          </p:cNvPr>
          <p:cNvSpPr/>
          <p:nvPr/>
        </p:nvSpPr>
        <p:spPr>
          <a:xfrm>
            <a:off x="528863" y="4343722"/>
            <a:ext cx="7940384" cy="3825366"/>
          </a:xfrm>
          <a:prstGeom prst="rect">
            <a:avLst/>
          </a:prstGeom>
          <a:noFill/>
          <a:ln/>
        </p:spPr>
        <p:txBody>
          <a:bodyPr wrap="square" rtlCol="0" anchor="t"/>
          <a:lstStyle/>
          <a:p>
            <a:pPr marL="0" indent="0">
              <a:lnSpc>
                <a:spcPts val="3229"/>
              </a:lnSpc>
              <a:buNone/>
            </a:pPr>
            <a:r>
              <a:rPr lang="en-US" sz="2400" b="1" dirty="0">
                <a:solidFill>
                  <a:schemeClr val="accent6">
                    <a:lumMod val="50000"/>
                  </a:schemeClr>
                </a:solidFill>
                <a:latin typeface="Source Sans Pro" panose="020B0503030403020204" pitchFamily="34" charset="0"/>
                <a:ea typeface="Source Sans Pro" panose="020B0503030403020204" pitchFamily="34" charset="0"/>
                <a:cs typeface="Source Sans Pro" pitchFamily="34" charset="-120"/>
              </a:rPr>
              <a:t>Value Proposition</a:t>
            </a:r>
          </a:p>
          <a:p>
            <a:pPr marL="342900" indent="-342900">
              <a:lnSpc>
                <a:spcPts val="3229"/>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User-friendly solutions that offer flexibility in meal ordering.</a:t>
            </a:r>
          </a:p>
          <a:p>
            <a:pPr marL="342900" indent="-342900">
              <a:lnSpc>
                <a:spcPts val="3229"/>
              </a:lnSpc>
              <a:buFont typeface="Arial" panose="020B0604020202020204" pitchFamily="34" charset="0"/>
              <a:buChar char="•"/>
            </a:pPr>
            <a:r>
              <a:rPr lang="en-US" sz="2400" b="0" i="0" dirty="0">
                <a:solidFill>
                  <a:schemeClr val="accent6">
                    <a:lumMod val="50000"/>
                  </a:schemeClr>
                </a:solidFill>
                <a:effectLst/>
                <a:latin typeface="Source Sans Pro" panose="020B0503030403020204" pitchFamily="34" charset="0"/>
                <a:ea typeface="Source Sans Pro" panose="020B0503030403020204" pitchFamily="34" charset="0"/>
              </a:rPr>
              <a:t>Customized meal options tailored to the user's preferred ingredients.</a:t>
            </a:r>
          </a:p>
          <a:p>
            <a:pPr marL="342900" indent="-342900">
              <a:lnSpc>
                <a:spcPts val="3229"/>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Provide n</a:t>
            </a:r>
            <a:r>
              <a:rPr lang="en-US" sz="2400" b="0" i="0" dirty="0">
                <a:solidFill>
                  <a:schemeClr val="accent6">
                    <a:lumMod val="50000"/>
                  </a:schemeClr>
                </a:solidFill>
                <a:effectLst/>
                <a:latin typeface="Source Sans Pro" panose="020B0503030403020204" pitchFamily="34" charset="0"/>
                <a:ea typeface="Source Sans Pro" panose="020B0503030403020204" pitchFamily="34" charset="0"/>
              </a:rPr>
              <a:t>utritional </a:t>
            </a:r>
            <a:r>
              <a:rPr lang="en-US" sz="2400" dirty="0">
                <a:solidFill>
                  <a:schemeClr val="accent6">
                    <a:lumMod val="50000"/>
                  </a:schemeClr>
                </a:solidFill>
                <a:latin typeface="Source Sans Pro" panose="020B0503030403020204" pitchFamily="34" charset="0"/>
                <a:ea typeface="Source Sans Pro" panose="020B0503030403020204" pitchFamily="34" charset="0"/>
              </a:rPr>
              <a:t>dictionary via AI Image Scanning Technology.</a:t>
            </a:r>
          </a:p>
          <a:p>
            <a:pPr marL="342900" indent="-342900">
              <a:lnSpc>
                <a:spcPts val="3229"/>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On-demand nutritionist consultations for customer engagements.</a:t>
            </a:r>
          </a:p>
          <a:p>
            <a:pPr>
              <a:lnSpc>
                <a:spcPts val="3229"/>
              </a:lnSpc>
            </a:pPr>
            <a:endParaRPr lang="en-US" sz="2400" b="0" i="0" dirty="0">
              <a:solidFill>
                <a:schemeClr val="accent6">
                  <a:lumMod val="50000"/>
                </a:schemeClr>
              </a:solidFill>
              <a:effectLst/>
              <a:latin typeface="Source Sans Pro" panose="020B0503030403020204" pitchFamily="34" charset="0"/>
              <a:ea typeface="Source Sans Pro" panose="020B0503030403020204" pitchFamily="34" charset="0"/>
            </a:endParaRPr>
          </a:p>
          <a:p>
            <a:pPr marL="342900" indent="-342900">
              <a:lnSpc>
                <a:spcPts val="3229"/>
              </a:lnSpc>
              <a:buFont typeface="Arial" panose="020B0604020202020204" pitchFamily="34" charset="0"/>
              <a:buChar char="•"/>
            </a:pPr>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342900" indent="-342900">
              <a:lnSpc>
                <a:spcPts val="3229"/>
              </a:lnSpc>
              <a:buFont typeface="Arial" panose="020B0604020202020204" pitchFamily="34" charset="0"/>
              <a:buChar char="•"/>
            </a:pPr>
            <a:endParaRPr lang="en-US" sz="1860" dirty="0">
              <a:solidFill>
                <a:srgbClr val="3A3630"/>
              </a:solidFill>
              <a:latin typeface="Source Sans Pro" panose="020B0503030403020204" pitchFamily="34" charset="0"/>
              <a:ea typeface="Source Sans Pro" panose="020B0503030403020204" pitchFamily="34" charset="0"/>
            </a:endParaRPr>
          </a:p>
          <a:p>
            <a:pPr marL="342900" indent="-342900">
              <a:lnSpc>
                <a:spcPts val="3229"/>
              </a:lnSpc>
              <a:buFont typeface="+mj-lt"/>
              <a:buAutoNum type="arabicPeriod"/>
            </a:pPr>
            <a:endParaRPr lang="en-US" sz="1794" dirty="0"/>
          </a:p>
        </p:txBody>
      </p:sp>
      <p:graphicFrame>
        <p:nvGraphicFramePr>
          <p:cNvPr id="15" name="Diagram 14">
            <a:extLst>
              <a:ext uri="{FF2B5EF4-FFF2-40B4-BE49-F238E27FC236}">
                <a16:creationId xmlns:a16="http://schemas.microsoft.com/office/drawing/2014/main" id="{442AF9FF-AB0F-0383-01CA-F65D4F5D408F}"/>
              </a:ext>
            </a:extLst>
          </p:cNvPr>
          <p:cNvGraphicFramePr/>
          <p:nvPr>
            <p:extLst>
              <p:ext uri="{D42A27DB-BD31-4B8C-83A1-F6EECF244321}">
                <p14:modId xmlns:p14="http://schemas.microsoft.com/office/powerpoint/2010/main" val="2173071871"/>
              </p:ext>
            </p:extLst>
          </p:nvPr>
        </p:nvGraphicFramePr>
        <p:xfrm>
          <a:off x="7949460" y="2162527"/>
          <a:ext cx="6680940" cy="5612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7663AB97-D64F-4CA6-B7DC-3A1A559DFEA5}"/>
              </a:ext>
            </a:extLst>
          </p:cNvPr>
          <p:cNvPicPr>
            <a:picLocks noChangeAspect="1"/>
          </p:cNvPicPr>
          <p:nvPr/>
        </p:nvPicPr>
        <p:blipFill>
          <a:blip r:embed="rId8"/>
          <a:stretch>
            <a:fillRect/>
          </a:stretch>
        </p:blipFill>
        <p:spPr>
          <a:xfrm flipH="1">
            <a:off x="14099262" y="15334"/>
            <a:ext cx="531138" cy="59168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6173922" y="662723"/>
            <a:ext cx="1709689"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Act II</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DD2FB3FA-F631-7BFF-0B80-93B9F7BFD1B7}"/>
              </a:ext>
            </a:extLst>
          </p:cNvPr>
          <p:cNvSpPr/>
          <p:nvPr/>
        </p:nvSpPr>
        <p:spPr>
          <a:xfrm>
            <a:off x="1278860" y="1779162"/>
            <a:ext cx="12656572" cy="6450438"/>
          </a:xfrm>
          <a:prstGeom prst="roundRect">
            <a:avLst>
              <a:gd name="adj" fmla="val 3046"/>
            </a:avLst>
          </a:prstGeom>
          <a:solidFill>
            <a:srgbClr val="F6E9D5"/>
          </a:solidFill>
          <a:ln/>
        </p:spPr>
      </p:sp>
      <p:sp>
        <p:nvSpPr>
          <p:cNvPr id="8" name="TextBox 7">
            <a:extLst>
              <a:ext uri="{FF2B5EF4-FFF2-40B4-BE49-F238E27FC236}">
                <a16:creationId xmlns:a16="http://schemas.microsoft.com/office/drawing/2014/main" id="{C258ABCC-4022-2798-5CAB-CCA987891AD8}"/>
              </a:ext>
            </a:extLst>
          </p:cNvPr>
          <p:cNvSpPr txBox="1"/>
          <p:nvPr/>
        </p:nvSpPr>
        <p:spPr>
          <a:xfrm>
            <a:off x="3954162" y="1975435"/>
            <a:ext cx="8683665" cy="461665"/>
          </a:xfrm>
          <a:prstGeom prst="rect">
            <a:avLst/>
          </a:prstGeom>
          <a:noFill/>
        </p:spPr>
        <p:txBody>
          <a:bodyPr wrap="square">
            <a:spAutoFit/>
          </a:bodyPr>
          <a:lstStyle/>
          <a:p>
            <a:r>
              <a:rPr lang="en-US" sz="2400" b="1" dirty="0">
                <a:latin typeface="Source Sans Pro" panose="020B0503030403020204" pitchFamily="34" charset="0"/>
                <a:ea typeface="Source Sans Pro" panose="020B0503030403020204" pitchFamily="34" charset="0"/>
              </a:rPr>
              <a:t>Expansion and Collaboration in the Wearables Industry</a:t>
            </a:r>
          </a:p>
        </p:txBody>
      </p:sp>
      <p:sp>
        <p:nvSpPr>
          <p:cNvPr id="9" name="TextBox 8">
            <a:extLst>
              <a:ext uri="{FF2B5EF4-FFF2-40B4-BE49-F238E27FC236}">
                <a16:creationId xmlns:a16="http://schemas.microsoft.com/office/drawing/2014/main" id="{01E4085E-112C-5D12-8A3F-BBC24F53EFB9}"/>
              </a:ext>
            </a:extLst>
          </p:cNvPr>
          <p:cNvSpPr txBox="1"/>
          <p:nvPr/>
        </p:nvSpPr>
        <p:spPr>
          <a:xfrm>
            <a:off x="1767016" y="2533375"/>
            <a:ext cx="11742172" cy="5632311"/>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Strategic Focus: </a:t>
            </a:r>
            <a:r>
              <a:rPr lang="en-US" sz="2000" dirty="0">
                <a:latin typeface="Source Sans Pro" panose="020B0503030403020204" pitchFamily="34" charset="0"/>
                <a:ea typeface="Source Sans Pro" panose="020B0503030403020204" pitchFamily="34" charset="0"/>
              </a:rPr>
              <a:t>Partner with the wearables industry, including Nike and Adidas, to tap into the sports market.</a:t>
            </a:r>
          </a:p>
          <a:p>
            <a:endParaRPr lang="en-US" sz="20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Market Potential: </a:t>
            </a:r>
            <a:r>
              <a:rPr lang="en-US" sz="2000" dirty="0">
                <a:latin typeface="Source Sans Pro" panose="020B0503030403020204" pitchFamily="34" charset="0"/>
                <a:ea typeface="Source Sans Pro" panose="020B0503030403020204" pitchFamily="34" charset="0"/>
              </a:rPr>
              <a:t>United States is the largest consumer of activewear with an industry revenue of $126.1 billion in 2020, driven by young consumers investing in well-being.</a:t>
            </a:r>
          </a:p>
          <a:p>
            <a:endParaRPr lang="en-US" sz="20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Customer Impact: </a:t>
            </a:r>
            <a:r>
              <a:rPr lang="en-US" sz="2000" dirty="0">
                <a:latin typeface="Source Sans Pro" panose="020B0503030403020204" pitchFamily="34" charset="0"/>
                <a:ea typeface="Source Sans Pro" panose="020B0503030403020204" pitchFamily="34" charset="0"/>
              </a:rPr>
              <a:t>Targeting Gen Z and Millennials who prioritize fitness and well-being, leveraging customer reviews to drive market trends.</a:t>
            </a:r>
          </a:p>
          <a:p>
            <a:endParaRPr lang="en-US" sz="20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Technological Integration: </a:t>
            </a:r>
            <a:r>
              <a:rPr lang="en-US" sz="2000" dirty="0">
                <a:latin typeface="Source Sans Pro" panose="020B0503030403020204" pitchFamily="34" charset="0"/>
                <a:ea typeface="Source Sans Pro" panose="020B0503030403020204" pitchFamily="34" charset="0"/>
              </a:rPr>
              <a:t>Seamless integration of the NutriByte app with Nike's wearable devices, enabling real-time nutrition tracking and personalized meal recommendations.</a:t>
            </a:r>
          </a:p>
          <a:p>
            <a:pPr marL="285750" indent="-285750">
              <a:buFont typeface="Arial" panose="020B0604020202020204" pitchFamily="34" charset="0"/>
              <a:buChar char="•"/>
            </a:pPr>
            <a:endParaRPr lang="en-US" sz="20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Continuous Improvement: </a:t>
            </a:r>
            <a:r>
              <a:rPr lang="en-US" sz="2000" dirty="0">
                <a:latin typeface="Source Sans Pro" panose="020B0503030403020204" pitchFamily="34" charset="0"/>
                <a:ea typeface="Source Sans Pro" panose="020B0503030403020204" pitchFamily="34" charset="0"/>
              </a:rPr>
              <a:t>Invest in R&amp;D for advanced algorithms, data analytics, and expand infrastructure to support growing operations.</a:t>
            </a:r>
          </a:p>
          <a:p>
            <a:endParaRPr lang="en-US" sz="20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b="1" dirty="0">
                <a:latin typeface="Source Sans Pro" panose="020B0503030403020204" pitchFamily="34" charset="0"/>
                <a:ea typeface="Source Sans Pro" panose="020B0503030403020204" pitchFamily="34" charset="0"/>
              </a:rPr>
              <a:t>Competitive Edge: </a:t>
            </a:r>
            <a:r>
              <a:rPr lang="en-US" sz="2000" dirty="0">
                <a:latin typeface="Source Sans Pro" panose="020B0503030403020204" pitchFamily="34" charset="0"/>
                <a:ea typeface="Source Sans Pro" panose="020B0503030403020204" pitchFamily="34" charset="0"/>
              </a:rPr>
              <a:t>Strengthen Nutri Byte's position as a leader in providing integrated nutrition and fitness solutions, catering to evolving customer needs through strategic collaborations and enhanced technology</a:t>
            </a:r>
            <a:r>
              <a:rPr lang="en-US" dirty="0"/>
              <a:t>.</a:t>
            </a:r>
          </a:p>
        </p:txBody>
      </p:sp>
      <p:pic>
        <p:nvPicPr>
          <p:cNvPr id="6" name="Picture 5">
            <a:extLst>
              <a:ext uri="{FF2B5EF4-FFF2-40B4-BE49-F238E27FC236}">
                <a16:creationId xmlns:a16="http://schemas.microsoft.com/office/drawing/2014/main" id="{CDB9443F-F74C-D8F0-2207-38602399586B}"/>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943377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5803219" y="638009"/>
            <a:ext cx="189504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Plan B</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2C017DE5-7FB3-A79B-BD88-08C4AEC59430}"/>
              </a:ext>
            </a:extLst>
          </p:cNvPr>
          <p:cNvSpPr/>
          <p:nvPr/>
        </p:nvSpPr>
        <p:spPr>
          <a:xfrm>
            <a:off x="926757" y="1754448"/>
            <a:ext cx="12656572" cy="5477275"/>
          </a:xfrm>
          <a:prstGeom prst="roundRect">
            <a:avLst>
              <a:gd name="adj" fmla="val 3046"/>
            </a:avLst>
          </a:prstGeom>
          <a:solidFill>
            <a:srgbClr val="F6E9D5"/>
          </a:solidFill>
          <a:ln/>
        </p:spPr>
      </p:sp>
      <p:sp>
        <p:nvSpPr>
          <p:cNvPr id="6" name="TextBox 5">
            <a:extLst>
              <a:ext uri="{FF2B5EF4-FFF2-40B4-BE49-F238E27FC236}">
                <a16:creationId xmlns:a16="http://schemas.microsoft.com/office/drawing/2014/main" id="{47FF367F-DBE6-2C8D-1800-33961386E2DA}"/>
              </a:ext>
            </a:extLst>
          </p:cNvPr>
          <p:cNvSpPr txBox="1"/>
          <p:nvPr/>
        </p:nvSpPr>
        <p:spPr>
          <a:xfrm>
            <a:off x="4872994" y="2568379"/>
            <a:ext cx="5827957" cy="461665"/>
          </a:xfrm>
          <a:prstGeom prst="rect">
            <a:avLst/>
          </a:prstGeom>
          <a:noFill/>
        </p:spPr>
        <p:txBody>
          <a:bodyPr wrap="square">
            <a:spAutoFit/>
          </a:bodyPr>
          <a:lstStyle/>
          <a:p>
            <a:r>
              <a:rPr lang="en-US" sz="2400" b="1" i="0" dirty="0">
                <a:solidFill>
                  <a:srgbClr val="374151"/>
                </a:solidFill>
                <a:effectLst/>
                <a:latin typeface="Source Sans Pro" panose="020B0503030403020204" pitchFamily="34" charset="0"/>
                <a:ea typeface="Source Sans Pro" panose="020B0503030403020204" pitchFamily="34" charset="0"/>
              </a:rPr>
              <a:t>Strategic Acquisition for Resilience</a:t>
            </a:r>
            <a:endParaRPr lang="en-US" sz="2400" b="1" dirty="0">
              <a:latin typeface="Source Sans Pro" panose="020B0503030403020204" pitchFamily="34" charset="0"/>
              <a:ea typeface="Source Sans Pro" panose="020B0503030403020204" pitchFamily="34" charset="0"/>
            </a:endParaRPr>
          </a:p>
        </p:txBody>
      </p:sp>
      <p:sp>
        <p:nvSpPr>
          <p:cNvPr id="9" name="TextBox 8">
            <a:extLst>
              <a:ext uri="{FF2B5EF4-FFF2-40B4-BE49-F238E27FC236}">
                <a16:creationId xmlns:a16="http://schemas.microsoft.com/office/drawing/2014/main" id="{171C97CE-221E-9A93-1CD3-4D76BBFDE8DA}"/>
              </a:ext>
            </a:extLst>
          </p:cNvPr>
          <p:cNvSpPr txBox="1"/>
          <p:nvPr/>
        </p:nvSpPr>
        <p:spPr>
          <a:xfrm>
            <a:off x="1738543" y="3190074"/>
            <a:ext cx="11504141" cy="2308324"/>
          </a:xfrm>
          <a:prstGeom prst="rect">
            <a:avLst/>
          </a:prstGeom>
          <a:noFill/>
        </p:spPr>
        <p:txBody>
          <a:bodyPr wrap="square">
            <a:spAutoFit/>
          </a:bodyPr>
          <a:lstStyle/>
          <a:p>
            <a:br>
              <a:rPr lang="en-US" sz="2400" dirty="0">
                <a:latin typeface="Source Sans Pro" panose="020B0503030403020204" pitchFamily="34" charset="0"/>
                <a:ea typeface="Source Sans Pro" panose="020B0503030403020204" pitchFamily="34" charset="0"/>
              </a:rPr>
            </a:br>
            <a:r>
              <a:rPr lang="en-US" sz="2400" b="0" i="0" dirty="0">
                <a:solidFill>
                  <a:srgbClr val="374151"/>
                </a:solidFill>
                <a:effectLst/>
                <a:latin typeface="Source Sans Pro" panose="020B0503030403020204" pitchFamily="34" charset="0"/>
                <a:ea typeface="Source Sans Pro" panose="020B0503030403020204" pitchFamily="34" charset="0"/>
              </a:rPr>
              <a:t>Plan B is Nutri Byte's contingency strategy, designed to tackle potential setbacks in a highly competitive market. It involves being open to the possibility of being acquired by a larger firm to ensure ongoing operations and access to vital resources. This proactive approach demonstrates adaptability and resilience, safeguarding the company's future growth and ability to thrive in a dynamic market environment</a:t>
            </a:r>
            <a:endParaRPr lang="en-US" sz="2400" dirty="0">
              <a:latin typeface="Source Sans Pro" panose="020B0503030403020204" pitchFamily="34" charset="0"/>
              <a:ea typeface="Source Sans Pro" panose="020B0503030403020204" pitchFamily="34" charset="0"/>
            </a:endParaRPr>
          </a:p>
        </p:txBody>
      </p:sp>
      <p:pic>
        <p:nvPicPr>
          <p:cNvPr id="8" name="Picture 7">
            <a:extLst>
              <a:ext uri="{FF2B5EF4-FFF2-40B4-BE49-F238E27FC236}">
                <a16:creationId xmlns:a16="http://schemas.microsoft.com/office/drawing/2014/main" id="{52DBE6DE-1FC5-FE2F-EFDC-4A01046D6518}"/>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892551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3653143" y="675079"/>
            <a:ext cx="7678002"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Ethical &amp; Legal Compliance</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Shape 3">
            <a:extLst>
              <a:ext uri="{FF2B5EF4-FFF2-40B4-BE49-F238E27FC236}">
                <a16:creationId xmlns:a16="http://schemas.microsoft.com/office/drawing/2014/main" id="{9991A73C-107D-D015-849F-5502C872FFB7}"/>
              </a:ext>
            </a:extLst>
          </p:cNvPr>
          <p:cNvSpPr/>
          <p:nvPr/>
        </p:nvSpPr>
        <p:spPr>
          <a:xfrm>
            <a:off x="934656" y="1943459"/>
            <a:ext cx="5436973" cy="5718845"/>
          </a:xfrm>
          <a:prstGeom prst="roundRect">
            <a:avLst>
              <a:gd name="adj" fmla="val 3046"/>
            </a:avLst>
          </a:prstGeom>
          <a:solidFill>
            <a:srgbClr val="F6E9D5"/>
          </a:solidFill>
          <a:ln/>
        </p:spPr>
        <p:txBody>
          <a:bodyPr/>
          <a:lstStyle/>
          <a:p>
            <a:r>
              <a:rPr lang="en-US" sz="2400" b="1" dirty="0">
                <a:latin typeface="Source Sans Pro" panose="020B0503030403020204" pitchFamily="34" charset="0"/>
                <a:ea typeface="Source Sans Pro" panose="020B0503030403020204" pitchFamily="34" charset="0"/>
              </a:rPr>
              <a:t>Legal Compliance</a:t>
            </a:r>
          </a:p>
          <a:p>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NutriByte strictly adheres to all applicable laws, regulations, and industry standards, ensuring its operations are in full legal compliance.</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NutriByte prioritizes adherence to food safety regulations to guarantee the safety and well-being of its customers.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NutriByte ensures the protection of user data, complying with data protection laws to safeguard user privacy.</a:t>
            </a:r>
          </a:p>
          <a:p>
            <a:pPr marL="285750" indent="-285750">
              <a:buFont typeface="Arial" panose="020B0604020202020204" pitchFamily="34" charset="0"/>
              <a:buChar char="•"/>
            </a:pPr>
            <a:endParaRPr lang="en-US" dirty="0"/>
          </a:p>
        </p:txBody>
      </p:sp>
      <p:sp>
        <p:nvSpPr>
          <p:cNvPr id="6" name="Shape 3">
            <a:extLst>
              <a:ext uri="{FF2B5EF4-FFF2-40B4-BE49-F238E27FC236}">
                <a16:creationId xmlns:a16="http://schemas.microsoft.com/office/drawing/2014/main" id="{927421E6-F472-5842-4657-B5942D98D6BA}"/>
              </a:ext>
            </a:extLst>
          </p:cNvPr>
          <p:cNvSpPr/>
          <p:nvPr/>
        </p:nvSpPr>
        <p:spPr>
          <a:xfrm>
            <a:off x="7148638" y="1948936"/>
            <a:ext cx="5436973" cy="4607466"/>
          </a:xfrm>
          <a:prstGeom prst="roundRect">
            <a:avLst>
              <a:gd name="adj" fmla="val 3046"/>
            </a:avLst>
          </a:prstGeom>
          <a:solidFill>
            <a:srgbClr val="F6E9D5"/>
          </a:solidFill>
          <a:ln/>
        </p:spPr>
        <p:txBody>
          <a:bodyPr/>
          <a:lstStyle/>
          <a:p>
            <a:r>
              <a:rPr lang="en-US" sz="2400" b="1" dirty="0">
                <a:latin typeface="Source Sans Pro" panose="020B0503030403020204" pitchFamily="34" charset="0"/>
                <a:ea typeface="Source Sans Pro" panose="020B0503030403020204" pitchFamily="34" charset="0"/>
              </a:rPr>
              <a:t>Ethical Practices</a:t>
            </a:r>
          </a:p>
          <a:p>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NutriByte treats customers, and employees, with fairness, respect, and integrity.</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 Byte promotes transparency in communications to build trust with its stakeholders.</a:t>
            </a: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NutriByte prioritizes the protection of user data and privacy, ensuring confidentiality and security.</a:t>
            </a:r>
          </a:p>
          <a:p>
            <a:endParaRPr lang="en-US" dirty="0"/>
          </a:p>
        </p:txBody>
      </p:sp>
      <p:pic>
        <p:nvPicPr>
          <p:cNvPr id="8" name="Picture 7">
            <a:extLst>
              <a:ext uri="{FF2B5EF4-FFF2-40B4-BE49-F238E27FC236}">
                <a16:creationId xmlns:a16="http://schemas.microsoft.com/office/drawing/2014/main" id="{C318757D-2659-1915-DB21-F63D45FA755A}"/>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414068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30720"/>
            <a:ext cx="14630400" cy="8229600"/>
          </a:xfrm>
          <a:prstGeom prst="rect">
            <a:avLst/>
          </a:prstGeom>
          <a:solidFill>
            <a:srgbClr val="FEF5E7"/>
          </a:solidFill>
          <a:ln/>
        </p:spPr>
      </p:sp>
      <p:sp>
        <p:nvSpPr>
          <p:cNvPr id="4" name="Text 2"/>
          <p:cNvSpPr/>
          <p:nvPr/>
        </p:nvSpPr>
        <p:spPr>
          <a:xfrm>
            <a:off x="920520" y="866508"/>
            <a:ext cx="670560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Business Details (Number of Meals &amp; Customers)</a:t>
            </a:r>
            <a:endParaRPr lang="en-US" sz="4647" dirty="0"/>
          </a:p>
        </p:txBody>
      </p:sp>
      <p:sp>
        <p:nvSpPr>
          <p:cNvPr id="14" name="Shape 3">
            <a:extLst>
              <a:ext uri="{FF2B5EF4-FFF2-40B4-BE49-F238E27FC236}">
                <a16:creationId xmlns:a16="http://schemas.microsoft.com/office/drawing/2014/main" id="{62B6825D-33C1-9DEA-B024-3F22A3696A68}"/>
              </a:ext>
            </a:extLst>
          </p:cNvPr>
          <p:cNvSpPr/>
          <p:nvPr/>
        </p:nvSpPr>
        <p:spPr>
          <a:xfrm>
            <a:off x="920519" y="2409746"/>
            <a:ext cx="4920723" cy="5601490"/>
          </a:xfrm>
          <a:prstGeom prst="roundRect">
            <a:avLst>
              <a:gd name="adj" fmla="val 3046"/>
            </a:avLst>
          </a:prstGeom>
          <a:solidFill>
            <a:srgbClr val="F6E9D5"/>
          </a:solidFill>
          <a:ln/>
        </p:spPr>
        <p:txBody>
          <a:bodyPr/>
          <a:lstStyle/>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Number of Meals are directly proportional to number of customers.</a:t>
            </a:r>
          </a:p>
          <a:p>
            <a:pPr marL="285750" indent="-285750">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Number of Customers is seen growing exponentially.</a:t>
            </a:r>
          </a:p>
          <a:p>
            <a:pPr marL="285750" indent="-285750">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Average number of Meals are calculated based on each subscription plan.</a:t>
            </a:r>
          </a:p>
          <a:p>
            <a:pPr marL="285750" indent="-285750">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The Premium+ plan cap has a flexible meal cap between 5 to 30 per month.</a:t>
            </a:r>
          </a:p>
        </p:txBody>
      </p:sp>
      <p:sp>
        <p:nvSpPr>
          <p:cNvPr id="15" name="Text 7">
            <a:extLst>
              <a:ext uri="{FF2B5EF4-FFF2-40B4-BE49-F238E27FC236}">
                <a16:creationId xmlns:a16="http://schemas.microsoft.com/office/drawing/2014/main" id="{48B06A60-DF22-72A1-A594-C0FF93BAE95B}"/>
              </a:ext>
            </a:extLst>
          </p:cNvPr>
          <p:cNvSpPr/>
          <p:nvPr/>
        </p:nvSpPr>
        <p:spPr>
          <a:xfrm>
            <a:off x="1324022" y="2737077"/>
            <a:ext cx="4271559" cy="3854792"/>
          </a:xfrm>
          <a:prstGeom prst="rect">
            <a:avLst/>
          </a:prstGeom>
          <a:noFill/>
          <a:ln/>
        </p:spPr>
        <p:txBody>
          <a:bodyPr wrap="none" rtlCol="0" anchor="t"/>
          <a:lstStyle/>
          <a:p>
            <a:pPr marL="0" indent="0">
              <a:lnSpc>
                <a:spcPts val="3021"/>
              </a:lnSpc>
              <a:buNone/>
            </a:pPr>
            <a:endParaRPr lang="en-US" sz="2324" dirty="0">
              <a:solidFill>
                <a:srgbClr val="38512F"/>
              </a:solidFill>
              <a:latin typeface="Lora" pitchFamily="34" charset="0"/>
            </a:endParaRPr>
          </a:p>
        </p:txBody>
      </p:sp>
      <p:pic>
        <p:nvPicPr>
          <p:cNvPr id="19" name="Picture 18">
            <a:extLst>
              <a:ext uri="{FF2B5EF4-FFF2-40B4-BE49-F238E27FC236}">
                <a16:creationId xmlns:a16="http://schemas.microsoft.com/office/drawing/2014/main" id="{C8779019-5281-64E9-607B-A387E2F5E67D}"/>
              </a:ext>
            </a:extLst>
          </p:cNvPr>
          <p:cNvPicPr>
            <a:picLocks noChangeAspect="1"/>
          </p:cNvPicPr>
          <p:nvPr/>
        </p:nvPicPr>
        <p:blipFill>
          <a:blip r:embed="rId3"/>
          <a:stretch>
            <a:fillRect/>
          </a:stretch>
        </p:blipFill>
        <p:spPr>
          <a:xfrm>
            <a:off x="7315200" y="2244385"/>
            <a:ext cx="4827841" cy="2978043"/>
          </a:xfrm>
          <a:prstGeom prst="rect">
            <a:avLst/>
          </a:prstGeom>
        </p:spPr>
      </p:pic>
      <p:pic>
        <p:nvPicPr>
          <p:cNvPr id="21" name="Picture 20">
            <a:extLst>
              <a:ext uri="{FF2B5EF4-FFF2-40B4-BE49-F238E27FC236}">
                <a16:creationId xmlns:a16="http://schemas.microsoft.com/office/drawing/2014/main" id="{048256D5-D2EC-9E20-F990-2195461A1185}"/>
              </a:ext>
            </a:extLst>
          </p:cNvPr>
          <p:cNvPicPr>
            <a:picLocks noChangeAspect="1"/>
          </p:cNvPicPr>
          <p:nvPr/>
        </p:nvPicPr>
        <p:blipFill>
          <a:blip r:embed="rId4"/>
          <a:stretch>
            <a:fillRect/>
          </a:stretch>
        </p:blipFill>
        <p:spPr>
          <a:xfrm>
            <a:off x="7418547" y="5387788"/>
            <a:ext cx="4762932" cy="2781300"/>
          </a:xfrm>
          <a:prstGeom prst="rect">
            <a:avLst/>
          </a:prstGeom>
        </p:spPr>
      </p:pic>
      <p:pic>
        <p:nvPicPr>
          <p:cNvPr id="22" name="Picture 21">
            <a:extLst>
              <a:ext uri="{FF2B5EF4-FFF2-40B4-BE49-F238E27FC236}">
                <a16:creationId xmlns:a16="http://schemas.microsoft.com/office/drawing/2014/main" id="{9435B8D0-F0E2-5E3D-951A-1748534375EB}"/>
              </a:ext>
            </a:extLst>
          </p:cNvPr>
          <p:cNvPicPr>
            <a:picLocks noChangeAspect="1"/>
          </p:cNvPicPr>
          <p:nvPr/>
        </p:nvPicPr>
        <p:blipFill>
          <a:blip r:embed="rId5"/>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176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625922" y="785679"/>
            <a:ext cx="1197102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Competition, Differentiation, and GTM Plan</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11" name="Shape 9"/>
          <p:cNvSpPr/>
          <p:nvPr/>
        </p:nvSpPr>
        <p:spPr>
          <a:xfrm>
            <a:off x="9163328" y="1639687"/>
            <a:ext cx="4659713" cy="5957800"/>
          </a:xfrm>
          <a:prstGeom prst="roundRect">
            <a:avLst>
              <a:gd name="adj" fmla="val 2235"/>
            </a:avLst>
          </a:prstGeom>
          <a:solidFill>
            <a:srgbClr val="F6E9D5"/>
          </a:solidFill>
          <a:ln/>
        </p:spPr>
      </p:sp>
      <p:sp>
        <p:nvSpPr>
          <p:cNvPr id="12" name="Text 10"/>
          <p:cNvSpPr/>
          <p:nvPr/>
        </p:nvSpPr>
        <p:spPr>
          <a:xfrm>
            <a:off x="10236171" y="1832847"/>
            <a:ext cx="2360771" cy="380799"/>
          </a:xfrm>
          <a:prstGeom prst="rect">
            <a:avLst/>
          </a:prstGeom>
          <a:noFill/>
          <a:ln/>
        </p:spPr>
        <p:txBody>
          <a:bodyPr wrap="none" rtlCol="0" anchor="t"/>
          <a:lstStyle/>
          <a:p>
            <a:pPr marL="0" indent="0" algn="ctr">
              <a:lnSpc>
                <a:spcPts val="3021"/>
              </a:lnSpc>
              <a:buNone/>
            </a:pPr>
            <a:r>
              <a:rPr lang="en-US" sz="2400" b="1" dirty="0">
                <a:solidFill>
                  <a:srgbClr val="38512F"/>
                </a:solidFill>
                <a:latin typeface="Lora" pitchFamily="34" charset="0"/>
                <a:ea typeface="Lora" pitchFamily="34" charset="-122"/>
                <a:cs typeface="Lora" pitchFamily="34" charset="-120"/>
              </a:rPr>
              <a:t>GTM Plan for B2C Market</a:t>
            </a:r>
            <a:endParaRPr lang="en-US" sz="2400" b="1" dirty="0"/>
          </a:p>
        </p:txBody>
      </p:sp>
      <p:sp>
        <p:nvSpPr>
          <p:cNvPr id="13" name="Text 11"/>
          <p:cNvSpPr/>
          <p:nvPr/>
        </p:nvSpPr>
        <p:spPr>
          <a:xfrm>
            <a:off x="9547846" y="2562420"/>
            <a:ext cx="3961342" cy="4386170"/>
          </a:xfrm>
          <a:prstGeom prst="rect">
            <a:avLst/>
          </a:prstGeom>
          <a:noFill/>
          <a:ln/>
        </p:spPr>
        <p:txBody>
          <a:bodyPr wrap="square" rtlCol="0" anchor="t"/>
          <a:lstStyle/>
          <a:p>
            <a:pPr>
              <a:lnSpc>
                <a:spcPts val="3346"/>
              </a:lnSpc>
            </a:pPr>
            <a:r>
              <a:rPr lang="en-US" sz="2400" dirty="0">
                <a:solidFill>
                  <a:schemeClr val="accent6">
                    <a:lumMod val="50000"/>
                  </a:schemeClr>
                </a:solidFill>
                <a:latin typeface="Source Sans Pro" panose="020B0503030403020204" pitchFamily="34" charset="0"/>
                <a:ea typeface="Source Sans Pro" panose="020B0503030403020204" pitchFamily="34" charset="0"/>
              </a:rPr>
              <a:t>Phased Approach Model</a:t>
            </a:r>
          </a:p>
          <a:p>
            <a:pPr marL="342900"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Marketing </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Social Media</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Emailing</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TV Commercials</a:t>
            </a:r>
          </a:p>
          <a:p>
            <a:pPr marL="342900"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Subscription Plans</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Freemium (3 meals)</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Premium (20 meals)</a:t>
            </a:r>
          </a:p>
          <a:p>
            <a:pPr marL="800100" lvl="1" indent="-342900">
              <a:lnSpc>
                <a:spcPts val="3346"/>
              </a:lnSpc>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Premium+ (Capped Meals)</a:t>
            </a:r>
          </a:p>
          <a:p>
            <a:pPr>
              <a:lnSpc>
                <a:spcPts val="3346"/>
              </a:lnSpc>
            </a:pPr>
            <a:endParaRPr lang="en-US" sz="1859" dirty="0">
              <a:solidFill>
                <a:srgbClr val="3A3630"/>
              </a:solidFill>
              <a:latin typeface="Source Sans Pro" pitchFamily="34" charset="0"/>
              <a:ea typeface="Source Sans Pro" pitchFamily="34" charset="-122"/>
            </a:endParaRPr>
          </a:p>
        </p:txBody>
      </p:sp>
      <p:graphicFrame>
        <p:nvGraphicFramePr>
          <p:cNvPr id="14" name="Table 17">
            <a:extLst>
              <a:ext uri="{FF2B5EF4-FFF2-40B4-BE49-F238E27FC236}">
                <a16:creationId xmlns:a16="http://schemas.microsoft.com/office/drawing/2014/main" id="{99D72C4C-B581-F98A-314A-9928FF905BC8}"/>
              </a:ext>
            </a:extLst>
          </p:cNvPr>
          <p:cNvGraphicFramePr>
            <a:graphicFrameLocks noGrp="1"/>
          </p:cNvGraphicFramePr>
          <p:nvPr>
            <p:extLst>
              <p:ext uri="{D42A27DB-BD31-4B8C-83A1-F6EECF244321}">
                <p14:modId xmlns:p14="http://schemas.microsoft.com/office/powerpoint/2010/main" val="640550297"/>
              </p:ext>
            </p:extLst>
          </p:nvPr>
        </p:nvGraphicFramePr>
        <p:xfrm>
          <a:off x="821510" y="1665036"/>
          <a:ext cx="8020436" cy="5957800"/>
        </p:xfrm>
        <a:graphic>
          <a:graphicData uri="http://schemas.openxmlformats.org/drawingml/2006/table">
            <a:tbl>
              <a:tblPr firstRow="1" bandRow="1">
                <a:tableStyleId>{5940675A-B579-460E-94D1-54222C63F5DA}</a:tableStyleId>
              </a:tblPr>
              <a:tblGrid>
                <a:gridCol w="2161627">
                  <a:extLst>
                    <a:ext uri="{9D8B030D-6E8A-4147-A177-3AD203B41FA5}">
                      <a16:colId xmlns:a16="http://schemas.microsoft.com/office/drawing/2014/main" val="987773845"/>
                    </a:ext>
                  </a:extLst>
                </a:gridCol>
                <a:gridCol w="1848591">
                  <a:extLst>
                    <a:ext uri="{9D8B030D-6E8A-4147-A177-3AD203B41FA5}">
                      <a16:colId xmlns:a16="http://schemas.microsoft.com/office/drawing/2014/main" val="3584684835"/>
                    </a:ext>
                  </a:extLst>
                </a:gridCol>
                <a:gridCol w="2005109">
                  <a:extLst>
                    <a:ext uri="{9D8B030D-6E8A-4147-A177-3AD203B41FA5}">
                      <a16:colId xmlns:a16="http://schemas.microsoft.com/office/drawing/2014/main" val="3459803288"/>
                    </a:ext>
                  </a:extLst>
                </a:gridCol>
                <a:gridCol w="2005109">
                  <a:extLst>
                    <a:ext uri="{9D8B030D-6E8A-4147-A177-3AD203B41FA5}">
                      <a16:colId xmlns:a16="http://schemas.microsoft.com/office/drawing/2014/main" val="2036510513"/>
                    </a:ext>
                  </a:extLst>
                </a:gridCol>
              </a:tblGrid>
              <a:tr h="1448102">
                <a:tc>
                  <a:txBody>
                    <a:bodyPr/>
                    <a:lstStyle/>
                    <a:p>
                      <a:endParaRPr lang="en-US" dirty="0"/>
                    </a:p>
                  </a:txBody>
                  <a:tcPr/>
                </a:tc>
                <a:tc>
                  <a:txBody>
                    <a:bodyPr/>
                    <a:lstStyle/>
                    <a:p>
                      <a:endParaRPr lang="en-US" dirty="0"/>
                    </a:p>
                    <a:p>
                      <a:endParaRPr lang="en-US" dirty="0"/>
                    </a:p>
                    <a:p>
                      <a:endParaRPr lang="en-US" dirty="0"/>
                    </a:p>
                    <a:p>
                      <a:endParaRPr lang="en-US" dirty="0"/>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98333803"/>
                  </a:ext>
                </a:extLst>
              </a:tr>
              <a:tr h="1176583">
                <a:tc>
                  <a:txBody>
                    <a:bodyPr/>
                    <a:lstStyle/>
                    <a:p>
                      <a:r>
                        <a:rPr lang="en-US" sz="1860" dirty="0">
                          <a:solidFill>
                            <a:schemeClr val="accent6">
                              <a:lumMod val="50000"/>
                            </a:schemeClr>
                          </a:solidFill>
                          <a:latin typeface="Lora" pitchFamily="2" charset="77"/>
                          <a:ea typeface="Source Sans Pro" panose="020B0503030403020204" pitchFamily="34" charset="0"/>
                        </a:rPr>
                        <a:t>Food availability</a:t>
                      </a:r>
                    </a:p>
                    <a:p>
                      <a:r>
                        <a:rPr lang="en-US" sz="1860" dirty="0">
                          <a:solidFill>
                            <a:schemeClr val="accent6">
                              <a:lumMod val="50000"/>
                            </a:schemeClr>
                          </a:solidFill>
                          <a:latin typeface="Lora" pitchFamily="2" charset="77"/>
                          <a:ea typeface="Source Sans Pro" panose="020B0503030403020204" pitchFamily="34" charset="0"/>
                        </a:rPr>
                        <a:t>( Breakfast, Lunch, and Dinner)</a:t>
                      </a:r>
                    </a:p>
                    <a:p>
                      <a:endParaRPr lang="en-US" dirty="0">
                        <a:solidFill>
                          <a:schemeClr val="accent6">
                            <a:lumMod val="50000"/>
                          </a:schemeClr>
                        </a:solidFill>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772858"/>
                  </a:ext>
                </a:extLst>
              </a:tr>
              <a:tr h="905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b="0" i="0" kern="1200" dirty="0">
                          <a:solidFill>
                            <a:schemeClr val="accent6">
                              <a:lumMod val="50000"/>
                            </a:schemeClr>
                          </a:solidFill>
                          <a:effectLst/>
                          <a:latin typeface="Lora" pitchFamily="2" charset="77"/>
                          <a:ea typeface="Source Sans Pro" panose="020B0503030403020204" pitchFamily="34" charset="0"/>
                          <a:cs typeface="+mn-cs"/>
                        </a:rPr>
                        <a:t>Customer Support</a:t>
                      </a:r>
                      <a:endParaRPr lang="en-US" sz="1860" dirty="0">
                        <a:solidFill>
                          <a:schemeClr val="accent6">
                            <a:lumMod val="50000"/>
                          </a:schemeClr>
                        </a:solidFill>
                        <a:latin typeface="Lora" pitchFamily="2" charset="77"/>
                        <a:ea typeface="Source Sans Pro" panose="020B0503030403020204" pitchFamily="34"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87957701"/>
                  </a:ext>
                </a:extLst>
              </a:tr>
              <a:tr h="1045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solidFill>
                            <a:schemeClr val="accent6">
                              <a:lumMod val="50000"/>
                            </a:schemeClr>
                          </a:solidFill>
                          <a:latin typeface="Lora" pitchFamily="2" charset="77"/>
                          <a:ea typeface="Source Sans Pro" panose="020B0503030403020204" pitchFamily="34" charset="0"/>
                        </a:rPr>
                        <a:t>Meal recommendation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31369153"/>
                  </a:ext>
                </a:extLst>
              </a:tr>
              <a:tr h="1045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60" dirty="0">
                          <a:solidFill>
                            <a:schemeClr val="accent6">
                              <a:lumMod val="50000"/>
                            </a:schemeClr>
                          </a:solidFill>
                          <a:latin typeface="Lora" pitchFamily="2" charset="77"/>
                          <a:ea typeface="Source Sans Pro" panose="020B0503030403020204" pitchFamily="34" charset="0"/>
                        </a:rPr>
                        <a:t>Traditional Meal Plans/ Meal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61102888"/>
                  </a:ext>
                </a:extLst>
              </a:tr>
            </a:tbl>
          </a:graphicData>
        </a:graphic>
      </p:graphicFrame>
      <p:pic>
        <p:nvPicPr>
          <p:cNvPr id="18" name="Picture 17">
            <a:extLst>
              <a:ext uri="{FF2B5EF4-FFF2-40B4-BE49-F238E27FC236}">
                <a16:creationId xmlns:a16="http://schemas.microsoft.com/office/drawing/2014/main" id="{9167714B-327D-98D0-E9E3-44133035D0F8}"/>
              </a:ext>
            </a:extLst>
          </p:cNvPr>
          <p:cNvPicPr>
            <a:picLocks noChangeAspect="1"/>
          </p:cNvPicPr>
          <p:nvPr/>
        </p:nvPicPr>
        <p:blipFill>
          <a:blip r:embed="rId3"/>
          <a:stretch>
            <a:fillRect/>
          </a:stretch>
        </p:blipFill>
        <p:spPr>
          <a:xfrm>
            <a:off x="4969793" y="1754382"/>
            <a:ext cx="1825213" cy="600741"/>
          </a:xfrm>
          <a:prstGeom prst="rect">
            <a:avLst/>
          </a:prstGeom>
        </p:spPr>
      </p:pic>
      <p:pic>
        <p:nvPicPr>
          <p:cNvPr id="20" name="Picture 19">
            <a:extLst>
              <a:ext uri="{FF2B5EF4-FFF2-40B4-BE49-F238E27FC236}">
                <a16:creationId xmlns:a16="http://schemas.microsoft.com/office/drawing/2014/main" id="{F0711A27-0168-2387-5199-887D996C789D}"/>
              </a:ext>
            </a:extLst>
          </p:cNvPr>
          <p:cNvPicPr>
            <a:picLocks noChangeAspect="1"/>
          </p:cNvPicPr>
          <p:nvPr/>
        </p:nvPicPr>
        <p:blipFill>
          <a:blip r:embed="rId4"/>
          <a:stretch>
            <a:fillRect/>
          </a:stretch>
        </p:blipFill>
        <p:spPr>
          <a:xfrm>
            <a:off x="5394776" y="2393831"/>
            <a:ext cx="836538" cy="632268"/>
          </a:xfrm>
          <a:prstGeom prst="rect">
            <a:avLst/>
          </a:prstGeom>
        </p:spPr>
      </p:pic>
      <p:pic>
        <p:nvPicPr>
          <p:cNvPr id="21" name="Picture 20">
            <a:extLst>
              <a:ext uri="{FF2B5EF4-FFF2-40B4-BE49-F238E27FC236}">
                <a16:creationId xmlns:a16="http://schemas.microsoft.com/office/drawing/2014/main" id="{0AC560BC-E0C2-C884-A640-70A2F72FE017}"/>
              </a:ext>
            </a:extLst>
          </p:cNvPr>
          <p:cNvPicPr>
            <a:picLocks noChangeAspect="1"/>
          </p:cNvPicPr>
          <p:nvPr/>
        </p:nvPicPr>
        <p:blipFill>
          <a:blip r:embed="rId5"/>
          <a:stretch>
            <a:fillRect/>
          </a:stretch>
        </p:blipFill>
        <p:spPr>
          <a:xfrm>
            <a:off x="3084504" y="1940596"/>
            <a:ext cx="1577622" cy="546100"/>
          </a:xfrm>
          <a:prstGeom prst="rect">
            <a:avLst/>
          </a:prstGeom>
        </p:spPr>
      </p:pic>
      <p:pic>
        <p:nvPicPr>
          <p:cNvPr id="22" name="Picture 21">
            <a:extLst>
              <a:ext uri="{FF2B5EF4-FFF2-40B4-BE49-F238E27FC236}">
                <a16:creationId xmlns:a16="http://schemas.microsoft.com/office/drawing/2014/main" id="{4812F51F-E74F-C08E-36BB-604C94B8BBA5}"/>
              </a:ext>
            </a:extLst>
          </p:cNvPr>
          <p:cNvPicPr>
            <a:picLocks noChangeAspect="1"/>
          </p:cNvPicPr>
          <p:nvPr/>
        </p:nvPicPr>
        <p:blipFill>
          <a:blip r:embed="rId6"/>
          <a:stretch>
            <a:fillRect/>
          </a:stretch>
        </p:blipFill>
        <p:spPr>
          <a:xfrm flipH="1">
            <a:off x="7252176" y="1750692"/>
            <a:ext cx="1085165" cy="1208862"/>
          </a:xfrm>
          <a:prstGeom prst="rect">
            <a:avLst/>
          </a:prstGeom>
        </p:spPr>
      </p:pic>
      <p:pic>
        <p:nvPicPr>
          <p:cNvPr id="24" name="Graphic 23" descr="Tick with solid fill">
            <a:extLst>
              <a:ext uri="{FF2B5EF4-FFF2-40B4-BE49-F238E27FC236}">
                <a16:creationId xmlns:a16="http://schemas.microsoft.com/office/drawing/2014/main" id="{76799FDC-9224-9020-0287-4D29AC2E84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6667" y="3648017"/>
            <a:ext cx="632268" cy="632268"/>
          </a:xfrm>
          <a:prstGeom prst="rect">
            <a:avLst/>
          </a:prstGeom>
        </p:spPr>
      </p:pic>
      <p:pic>
        <p:nvPicPr>
          <p:cNvPr id="29" name="Graphic 28" descr="Tick with solid fill">
            <a:extLst>
              <a:ext uri="{FF2B5EF4-FFF2-40B4-BE49-F238E27FC236}">
                <a16:creationId xmlns:a16="http://schemas.microsoft.com/office/drawing/2014/main" id="{172A5B68-9EC2-4FAB-F1E3-EA688FFFA6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0790" y="5782289"/>
            <a:ext cx="684021" cy="684021"/>
          </a:xfrm>
          <a:prstGeom prst="rect">
            <a:avLst/>
          </a:prstGeom>
        </p:spPr>
      </p:pic>
      <p:pic>
        <p:nvPicPr>
          <p:cNvPr id="30" name="Graphic 29" descr="Tick with solid fill">
            <a:extLst>
              <a:ext uri="{FF2B5EF4-FFF2-40B4-BE49-F238E27FC236}">
                <a16:creationId xmlns:a16="http://schemas.microsoft.com/office/drawing/2014/main" id="{EC23A000-FD0D-E110-66CE-136A0E9718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9244" y="4755505"/>
            <a:ext cx="684021" cy="684021"/>
          </a:xfrm>
          <a:prstGeom prst="rect">
            <a:avLst/>
          </a:prstGeom>
        </p:spPr>
      </p:pic>
      <p:pic>
        <p:nvPicPr>
          <p:cNvPr id="31" name="Graphic 30" descr="Tick with solid fill">
            <a:extLst>
              <a:ext uri="{FF2B5EF4-FFF2-40B4-BE49-F238E27FC236}">
                <a16:creationId xmlns:a16="http://schemas.microsoft.com/office/drawing/2014/main" id="{C4D6CFD7-BEA1-8C84-8CEF-02CF085B14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6971" y="4755505"/>
            <a:ext cx="662174" cy="662174"/>
          </a:xfrm>
          <a:prstGeom prst="rect">
            <a:avLst/>
          </a:prstGeom>
        </p:spPr>
      </p:pic>
      <p:pic>
        <p:nvPicPr>
          <p:cNvPr id="34" name="Graphic 33" descr="Tick with solid fill">
            <a:extLst>
              <a:ext uri="{FF2B5EF4-FFF2-40B4-BE49-F238E27FC236}">
                <a16:creationId xmlns:a16="http://schemas.microsoft.com/office/drawing/2014/main" id="{5DDDD3E8-3A91-7657-2BD9-5C68EFE382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1185" y="5746245"/>
            <a:ext cx="707723" cy="707723"/>
          </a:xfrm>
          <a:prstGeom prst="rect">
            <a:avLst/>
          </a:prstGeom>
        </p:spPr>
      </p:pic>
      <p:pic>
        <p:nvPicPr>
          <p:cNvPr id="35" name="Graphic 34" descr="Tick with solid fill">
            <a:extLst>
              <a:ext uri="{FF2B5EF4-FFF2-40B4-BE49-F238E27FC236}">
                <a16:creationId xmlns:a16="http://schemas.microsoft.com/office/drawing/2014/main" id="{887E474B-C41C-4A5B-C4B9-8AB8DE06E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1196" y="3623598"/>
            <a:ext cx="632268" cy="632268"/>
          </a:xfrm>
          <a:prstGeom prst="rect">
            <a:avLst/>
          </a:prstGeom>
        </p:spPr>
      </p:pic>
      <p:pic>
        <p:nvPicPr>
          <p:cNvPr id="36" name="Graphic 35" descr="Tick with solid fill">
            <a:extLst>
              <a:ext uri="{FF2B5EF4-FFF2-40B4-BE49-F238E27FC236}">
                <a16:creationId xmlns:a16="http://schemas.microsoft.com/office/drawing/2014/main" id="{DAB60EF1-6DD3-0F7A-D6DC-5A5F2F77A2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0273" y="6728210"/>
            <a:ext cx="705353" cy="705353"/>
          </a:xfrm>
          <a:prstGeom prst="rect">
            <a:avLst/>
          </a:prstGeom>
        </p:spPr>
      </p:pic>
      <p:pic>
        <p:nvPicPr>
          <p:cNvPr id="37" name="Graphic 36" descr="Tick with solid fill">
            <a:extLst>
              <a:ext uri="{FF2B5EF4-FFF2-40B4-BE49-F238E27FC236}">
                <a16:creationId xmlns:a16="http://schemas.microsoft.com/office/drawing/2014/main" id="{76218959-B92C-850E-3C70-8078C9E5A7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9742" y="6752163"/>
            <a:ext cx="705352" cy="705352"/>
          </a:xfrm>
          <a:prstGeom prst="rect">
            <a:avLst/>
          </a:prstGeom>
        </p:spPr>
      </p:pic>
      <p:pic>
        <p:nvPicPr>
          <p:cNvPr id="5" name="Picture 4">
            <a:extLst>
              <a:ext uri="{FF2B5EF4-FFF2-40B4-BE49-F238E27FC236}">
                <a16:creationId xmlns:a16="http://schemas.microsoft.com/office/drawing/2014/main" id="{5FF5FFDD-773A-267D-89FB-7E603D13BC6F}"/>
              </a:ext>
            </a:extLst>
          </p:cNvPr>
          <p:cNvPicPr>
            <a:picLocks noChangeAspect="1"/>
          </p:cNvPicPr>
          <p:nvPr/>
        </p:nvPicPr>
        <p:blipFill>
          <a:blip r:embed="rId6"/>
          <a:stretch>
            <a:fillRect/>
          </a:stretch>
        </p:blipFill>
        <p:spPr>
          <a:xfrm flipH="1">
            <a:off x="14099262" y="0"/>
            <a:ext cx="531138" cy="5916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254664"/>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3687082" y="210883"/>
            <a:ext cx="7659506"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Finance, Risks and Returns</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8" name="Shape 9">
            <a:extLst>
              <a:ext uri="{FF2B5EF4-FFF2-40B4-BE49-F238E27FC236}">
                <a16:creationId xmlns:a16="http://schemas.microsoft.com/office/drawing/2014/main" id="{29A4AC5D-7FA1-C55F-EA0C-034156DA0305}"/>
              </a:ext>
            </a:extLst>
          </p:cNvPr>
          <p:cNvSpPr/>
          <p:nvPr/>
        </p:nvSpPr>
        <p:spPr>
          <a:xfrm>
            <a:off x="8805918" y="1187054"/>
            <a:ext cx="5474969" cy="6739273"/>
          </a:xfrm>
          <a:prstGeom prst="roundRect">
            <a:avLst>
              <a:gd name="adj" fmla="val 2235"/>
            </a:avLst>
          </a:prstGeom>
          <a:solidFill>
            <a:srgbClr val="F6E9D5"/>
          </a:solidFill>
          <a:ln/>
        </p:spPr>
        <p:txBody>
          <a:bodyPr/>
          <a:lstStyle/>
          <a:p>
            <a:r>
              <a:rPr lang="en-US" sz="1950" b="1" dirty="0">
                <a:solidFill>
                  <a:schemeClr val="accent6">
                    <a:lumMod val="50000"/>
                  </a:schemeClr>
                </a:solidFill>
                <a:latin typeface="Source Sans Pro" panose="020B0503030403020204" pitchFamily="34" charset="0"/>
                <a:ea typeface="Source Sans Pro" panose="020B0503030403020204" pitchFamily="34" charset="0"/>
              </a:rPr>
              <a:t>P&amp;L Cash</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Exponential Growth Rate in Revenue by Year 5.</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Profit growth is 58% in Year 5.</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Strong Cash Flow: Increasing cash balance &amp; closing at $19,050,408.</a:t>
            </a:r>
          </a:p>
          <a:p>
            <a:r>
              <a:rPr lang="en-US" sz="1950" b="1" dirty="0">
                <a:solidFill>
                  <a:schemeClr val="accent6">
                    <a:lumMod val="50000"/>
                  </a:schemeClr>
                </a:solidFill>
                <a:latin typeface="Source Sans Pro" panose="020B0503030403020204" pitchFamily="34" charset="0"/>
                <a:ea typeface="Source Sans Pro" panose="020B0503030403020204" pitchFamily="34" charset="0"/>
              </a:rPr>
              <a:t>Success Factors</a:t>
            </a:r>
          </a:p>
          <a:p>
            <a:pPr marL="285750" indent="-28575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Maintaining customer loyalty in a fiercely competitive market.</a:t>
            </a:r>
          </a:p>
          <a:p>
            <a:pPr marL="285750" indent="-28575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Attracting and retaining skilled employees to build a talented workforce.</a:t>
            </a:r>
          </a:p>
          <a:p>
            <a:pPr marL="285750" indent="-28575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Creating a nutritional algorithm aligned with our unique value propositions.</a:t>
            </a:r>
          </a:p>
          <a:p>
            <a:pPr marL="285750" indent="-28575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Implementing a compelling marketing strategy to enhance customer acquisition.</a:t>
            </a:r>
          </a:p>
          <a:p>
            <a:r>
              <a:rPr lang="en-US" sz="1950" b="1" dirty="0">
                <a:solidFill>
                  <a:schemeClr val="accent6">
                    <a:lumMod val="50000"/>
                  </a:schemeClr>
                </a:solidFill>
                <a:latin typeface="Source Sans Pro" panose="020B0503030403020204" pitchFamily="34" charset="0"/>
                <a:ea typeface="Source Sans Pro" panose="020B0503030403020204" pitchFamily="34" charset="0"/>
              </a:rPr>
              <a:t>Risks</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Opportunity to penetrate the market.</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Ensuring data security.</a:t>
            </a:r>
          </a:p>
          <a:p>
            <a:pPr marL="342900" indent="-342900">
              <a:buFont typeface="Arial" panose="020B0604020202020204" pitchFamily="34" charset="0"/>
              <a:buChar char="•"/>
            </a:pPr>
            <a:r>
              <a:rPr lang="en-US" sz="1950" dirty="0">
                <a:solidFill>
                  <a:schemeClr val="accent6">
                    <a:lumMod val="50000"/>
                  </a:schemeClr>
                </a:solidFill>
                <a:latin typeface="Source Sans Pro" panose="020B0503030403020204" pitchFamily="34" charset="0"/>
                <a:ea typeface="Source Sans Pro" panose="020B0503030403020204" pitchFamily="34" charset="0"/>
              </a:rPr>
              <a:t>Adhering to regulatory requirements.</a:t>
            </a:r>
          </a:p>
          <a:p>
            <a:endParaRPr lang="en-US" sz="195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1950" b="1" dirty="0">
                <a:solidFill>
                  <a:schemeClr val="accent6">
                    <a:lumMod val="50000"/>
                  </a:schemeClr>
                </a:solidFill>
                <a:latin typeface="Source Sans Pro" panose="020B0503030403020204" pitchFamily="34" charset="0"/>
                <a:ea typeface="Source Sans Pro" panose="020B0503030403020204" pitchFamily="34" charset="0"/>
                <a:hlinkClick r:id="rId3" action="ppaction://hlinksldjump"/>
              </a:rPr>
              <a:t>Sensitivity Analysis</a:t>
            </a:r>
            <a:endParaRPr lang="en-US" sz="195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1950" b="1" dirty="0">
                <a:solidFill>
                  <a:schemeClr val="accent6">
                    <a:lumMod val="50000"/>
                  </a:schemeClr>
                </a:solidFill>
                <a:latin typeface="Source Sans Pro" panose="020B0503030403020204" pitchFamily="34" charset="0"/>
                <a:ea typeface="Source Sans Pro" panose="020B0503030403020204" pitchFamily="34" charset="0"/>
                <a:hlinkClick r:id="rId4" action="ppaction://hlinksldjump"/>
              </a:rPr>
              <a:t>Plan B</a:t>
            </a:r>
            <a:endParaRPr lang="en-US" sz="195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1950" b="1" dirty="0">
                <a:solidFill>
                  <a:schemeClr val="accent6">
                    <a:lumMod val="50000"/>
                  </a:schemeClr>
                </a:solidFill>
                <a:latin typeface="Source Sans Pro" panose="020B0503030403020204" pitchFamily="34" charset="0"/>
                <a:ea typeface="Source Sans Pro" panose="020B0503030403020204" pitchFamily="34" charset="0"/>
                <a:hlinkClick r:id="rId5" action="ppaction://hlinksldjump"/>
              </a:rPr>
              <a:t>Act II</a:t>
            </a:r>
            <a:endParaRPr lang="en-US" sz="1950" b="1" dirty="0">
              <a:solidFill>
                <a:schemeClr val="accent6">
                  <a:lumMod val="50000"/>
                </a:schemeClr>
              </a:solidFill>
              <a:latin typeface="Source Sans Pro" panose="020B0503030403020204" pitchFamily="34" charset="0"/>
              <a:ea typeface="Source Sans Pro" panose="020B0503030403020204" pitchFamily="34" charset="0"/>
            </a:endParaRPr>
          </a:p>
          <a:p>
            <a:endParaRPr lang="en-US" dirty="0"/>
          </a:p>
        </p:txBody>
      </p:sp>
      <p:pic>
        <p:nvPicPr>
          <p:cNvPr id="13" name="Picture 12">
            <a:extLst>
              <a:ext uri="{FF2B5EF4-FFF2-40B4-BE49-F238E27FC236}">
                <a16:creationId xmlns:a16="http://schemas.microsoft.com/office/drawing/2014/main" id="{03C4364D-F492-94E4-B552-EECB23A1236A}"/>
              </a:ext>
            </a:extLst>
          </p:cNvPr>
          <p:cNvPicPr>
            <a:picLocks noChangeAspect="1"/>
          </p:cNvPicPr>
          <p:nvPr/>
        </p:nvPicPr>
        <p:blipFill>
          <a:blip r:embed="rId6"/>
          <a:stretch>
            <a:fillRect/>
          </a:stretch>
        </p:blipFill>
        <p:spPr>
          <a:xfrm>
            <a:off x="349513" y="1039890"/>
            <a:ext cx="8379514" cy="7033603"/>
          </a:xfrm>
          <a:prstGeom prst="rect">
            <a:avLst/>
          </a:prstGeom>
        </p:spPr>
      </p:pic>
      <p:pic>
        <p:nvPicPr>
          <p:cNvPr id="14" name="Picture 13">
            <a:extLst>
              <a:ext uri="{FF2B5EF4-FFF2-40B4-BE49-F238E27FC236}">
                <a16:creationId xmlns:a16="http://schemas.microsoft.com/office/drawing/2014/main" id="{14A6DF30-D6F6-37C0-06AD-8881906F341F}"/>
              </a:ext>
            </a:extLst>
          </p:cNvPr>
          <p:cNvPicPr>
            <a:picLocks noChangeAspect="1"/>
          </p:cNvPicPr>
          <p:nvPr/>
        </p:nvPicPr>
        <p:blipFill>
          <a:blip r:embed="rId7"/>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398053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2468009" y="934190"/>
            <a:ext cx="1134639"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Ask</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16" name="Picture 15">
            <a:extLst>
              <a:ext uri="{FF2B5EF4-FFF2-40B4-BE49-F238E27FC236}">
                <a16:creationId xmlns:a16="http://schemas.microsoft.com/office/drawing/2014/main" id="{6633BCA8-2BB6-6557-E151-FEBB1E44C3A7}"/>
              </a:ext>
            </a:extLst>
          </p:cNvPr>
          <p:cNvPicPr>
            <a:picLocks noChangeAspect="1"/>
          </p:cNvPicPr>
          <p:nvPr/>
        </p:nvPicPr>
        <p:blipFill>
          <a:blip r:embed="rId3"/>
          <a:stretch>
            <a:fillRect/>
          </a:stretch>
        </p:blipFill>
        <p:spPr>
          <a:xfrm flipH="1">
            <a:off x="14096858" y="13648"/>
            <a:ext cx="533542" cy="594360"/>
          </a:xfrm>
          <a:prstGeom prst="rect">
            <a:avLst/>
          </a:prstGeom>
        </p:spPr>
      </p:pic>
      <p:sp>
        <p:nvSpPr>
          <p:cNvPr id="18" name="Shape 9">
            <a:extLst>
              <a:ext uri="{FF2B5EF4-FFF2-40B4-BE49-F238E27FC236}">
                <a16:creationId xmlns:a16="http://schemas.microsoft.com/office/drawing/2014/main" id="{8CC2B3AF-76F5-DA32-6E69-4BC7F7628538}"/>
              </a:ext>
            </a:extLst>
          </p:cNvPr>
          <p:cNvSpPr/>
          <p:nvPr/>
        </p:nvSpPr>
        <p:spPr>
          <a:xfrm>
            <a:off x="1121211" y="2481078"/>
            <a:ext cx="4962875" cy="3587403"/>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Investment Required</a:t>
            </a:r>
            <a:r>
              <a:rPr lang="en-US" sz="2400" dirty="0">
                <a:solidFill>
                  <a:schemeClr val="accent6">
                    <a:lumMod val="50000"/>
                  </a:schemeClr>
                </a:solidFill>
                <a:latin typeface="Source Sans Pro" panose="020B0503030403020204" pitchFamily="34" charset="0"/>
                <a:ea typeface="Source Sans Pro" panose="020B0503030403020204" pitchFamily="34" charset="0"/>
              </a:rPr>
              <a:t>: $ 5 million</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b="1" dirty="0">
                <a:solidFill>
                  <a:schemeClr val="accent6">
                    <a:lumMod val="50000"/>
                  </a:schemeClr>
                </a:solidFill>
                <a:latin typeface="Source Sans Pro" panose="020B0503030403020204" pitchFamily="34" charset="0"/>
                <a:ea typeface="Source Sans Pro" panose="020B0503030403020204" pitchFamily="34" charset="0"/>
              </a:rPr>
              <a:t>Allocation - </a:t>
            </a:r>
          </a:p>
          <a:p>
            <a:endParaRPr lang="en-US" sz="2400" b="1"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b="1" dirty="0">
                <a:solidFill>
                  <a:schemeClr val="accent6">
                    <a:lumMod val="50000"/>
                  </a:schemeClr>
                </a:solidFill>
                <a:latin typeface="Source Sans Pro" panose="020B0503030403020204" pitchFamily="34" charset="0"/>
                <a:ea typeface="Source Sans Pro" panose="020B0503030403020204" pitchFamily="34" charset="0"/>
              </a:rPr>
              <a:t>Year 1 Utilization:</a:t>
            </a:r>
            <a:r>
              <a:rPr lang="en-US" sz="2400" dirty="0">
                <a:solidFill>
                  <a:schemeClr val="accent6">
                    <a:lumMod val="50000"/>
                  </a:schemeClr>
                </a:solidFill>
                <a:latin typeface="Source Sans Pro" panose="020B0503030403020204" pitchFamily="34" charset="0"/>
                <a:ea typeface="Source Sans Pro" panose="020B0503030403020204" pitchFamily="34" charset="0"/>
              </a:rPr>
              <a:t> $ 2.5 million approx.</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b="1" dirty="0">
                <a:solidFill>
                  <a:schemeClr val="accent6">
                    <a:lumMod val="50000"/>
                  </a:schemeClr>
                </a:solidFill>
                <a:latin typeface="Source Sans Pro" panose="020B0503030403020204" pitchFamily="34" charset="0"/>
                <a:ea typeface="Source Sans Pro" panose="020B0503030403020204" pitchFamily="34" charset="0"/>
              </a:rPr>
              <a:t>Year 2 Utilization: </a:t>
            </a:r>
            <a:r>
              <a:rPr lang="en-US" sz="2400" dirty="0">
                <a:solidFill>
                  <a:schemeClr val="accent6">
                    <a:lumMod val="50000"/>
                  </a:schemeClr>
                </a:solidFill>
                <a:latin typeface="Source Sans Pro" panose="020B0503030403020204" pitchFamily="34" charset="0"/>
                <a:ea typeface="Source Sans Pro" panose="020B0503030403020204" pitchFamily="34" charset="0"/>
              </a:rPr>
              <a:t>$ 2.5 million approx</a:t>
            </a:r>
            <a:r>
              <a:rPr lang="en-US" sz="1860" dirty="0">
                <a:solidFill>
                  <a:schemeClr val="accent6">
                    <a:lumMod val="50000"/>
                  </a:schemeClr>
                </a:solidFill>
                <a:latin typeface="Source Sans Pro" panose="020B0503030403020204" pitchFamily="34" charset="0"/>
                <a:ea typeface="Source Sans Pro" panose="020B0503030403020204" pitchFamily="34" charset="0"/>
              </a:rPr>
              <a:t>.</a:t>
            </a:r>
          </a:p>
          <a:p>
            <a:endParaRPr lang="en-US" sz="2400" dirty="0"/>
          </a:p>
        </p:txBody>
      </p:sp>
      <p:sp>
        <p:nvSpPr>
          <p:cNvPr id="19" name="Shape 9">
            <a:extLst>
              <a:ext uri="{FF2B5EF4-FFF2-40B4-BE49-F238E27FC236}">
                <a16:creationId xmlns:a16="http://schemas.microsoft.com/office/drawing/2014/main" id="{9FDDB4E8-260C-6A21-18D7-06EBCEE97F50}"/>
              </a:ext>
            </a:extLst>
          </p:cNvPr>
          <p:cNvSpPr/>
          <p:nvPr/>
        </p:nvSpPr>
        <p:spPr>
          <a:xfrm>
            <a:off x="6931628" y="1947307"/>
            <a:ext cx="6931410" cy="5941652"/>
          </a:xfrm>
          <a:prstGeom prst="roundRect">
            <a:avLst>
              <a:gd name="adj" fmla="val 2235"/>
            </a:avLst>
          </a:prstGeom>
          <a:solidFill>
            <a:srgbClr val="F6E9D5"/>
          </a:solidFill>
          <a:ln/>
        </p:spPr>
        <p:txBody>
          <a:bodyPr/>
          <a:lstStyle/>
          <a:p>
            <a:r>
              <a:rPr lang="en-US" sz="2400" b="1" dirty="0">
                <a:solidFill>
                  <a:schemeClr val="accent6">
                    <a:lumMod val="50000"/>
                  </a:schemeClr>
                </a:solidFill>
                <a:latin typeface="Source Sans Pro" panose="020B0503030403020204" pitchFamily="34" charset="0"/>
                <a:ea typeface="Source Sans Pro" panose="020B0503030403020204" pitchFamily="34" charset="0"/>
              </a:rPr>
              <a:t>Year 1 Utilization</a:t>
            </a:r>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Developing the application and implementing advanced AI technology.</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Formulating a product-market fit strategy to reach a wider audience.</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Expanding marketing efforts to raise brand awareness and attract a substantial user base.</a:t>
            </a:r>
          </a:p>
          <a:p>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r>
              <a:rPr lang="en-US" sz="2400" b="1" dirty="0">
                <a:solidFill>
                  <a:schemeClr val="accent6">
                    <a:lumMod val="50000"/>
                  </a:schemeClr>
                </a:solidFill>
                <a:latin typeface="Source Sans Pro" panose="020B0503030403020204" pitchFamily="34" charset="0"/>
                <a:ea typeface="Source Sans Pro" panose="020B0503030403020204" pitchFamily="34" charset="0"/>
              </a:rPr>
              <a:t>Year 2 Utilization</a:t>
            </a:r>
            <a:endParaRPr lang="en-US" sz="2400"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Deploying experienced Chefs and Nutritionists to ensure meal quality and nutritional balance.</a:t>
            </a:r>
          </a:p>
          <a:p>
            <a:pPr marL="285750" indent="-285750">
              <a:buFont typeface="Arial" panose="020B0604020202020204" pitchFamily="34" charset="0"/>
              <a:buChar char="•"/>
            </a:pPr>
            <a:r>
              <a:rPr lang="en-US" sz="2400" dirty="0">
                <a:solidFill>
                  <a:schemeClr val="accent6">
                    <a:lumMod val="50000"/>
                  </a:schemeClr>
                </a:solidFill>
                <a:latin typeface="Source Sans Pro" panose="020B0503030403020204" pitchFamily="34" charset="0"/>
                <a:ea typeface="Source Sans Pro" panose="020B0503030403020204" pitchFamily="34" charset="0"/>
              </a:rPr>
              <a:t>Engaging in continuous research and development to drive innovation and enhance our offerings.</a:t>
            </a:r>
          </a:p>
        </p:txBody>
      </p:sp>
      <p:sp>
        <p:nvSpPr>
          <p:cNvPr id="20" name="Text 2">
            <a:extLst>
              <a:ext uri="{FF2B5EF4-FFF2-40B4-BE49-F238E27FC236}">
                <a16:creationId xmlns:a16="http://schemas.microsoft.com/office/drawing/2014/main" id="{13182A0E-6807-E6C8-3E20-38D8BA516D42}"/>
              </a:ext>
            </a:extLst>
          </p:cNvPr>
          <p:cNvSpPr/>
          <p:nvPr/>
        </p:nvSpPr>
        <p:spPr>
          <a:xfrm>
            <a:off x="8634470" y="905581"/>
            <a:ext cx="3259719"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Next Steps</a:t>
            </a:r>
            <a:endParaRPr lang="en-US" sz="4647" dirty="0"/>
          </a:p>
        </p:txBody>
      </p:sp>
    </p:spTree>
    <p:extLst>
      <p:ext uri="{BB962C8B-B14F-4D97-AF65-F5344CB8AC3E}">
        <p14:creationId xmlns:p14="http://schemas.microsoft.com/office/powerpoint/2010/main" val="123377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4" name="Text 2"/>
          <p:cNvSpPr/>
          <p:nvPr/>
        </p:nvSpPr>
        <p:spPr>
          <a:xfrm>
            <a:off x="5899786" y="3840253"/>
            <a:ext cx="2772370"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Appendix</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pic>
        <p:nvPicPr>
          <p:cNvPr id="5" name="Picture 4">
            <a:extLst>
              <a:ext uri="{FF2B5EF4-FFF2-40B4-BE49-F238E27FC236}">
                <a16:creationId xmlns:a16="http://schemas.microsoft.com/office/drawing/2014/main" id="{52D790AC-300A-54F4-B443-77FF89C8827A}"/>
              </a:ext>
            </a:extLst>
          </p:cNvPr>
          <p:cNvPicPr>
            <a:picLocks noChangeAspect="1"/>
          </p:cNvPicPr>
          <p:nvPr/>
        </p:nvPicPr>
        <p:blipFill>
          <a:blip r:embed="rId3"/>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78018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F2E4CF"/>
          </a:solidFill>
          <a:ln/>
        </p:spPr>
      </p:sp>
      <p:sp>
        <p:nvSpPr>
          <p:cNvPr id="3" name="Shape 1"/>
          <p:cNvSpPr/>
          <p:nvPr/>
        </p:nvSpPr>
        <p:spPr>
          <a:xfrm>
            <a:off x="0" y="354842"/>
            <a:ext cx="14630400" cy="8229600"/>
          </a:xfrm>
          <a:prstGeom prst="rect">
            <a:avLst/>
          </a:prstGeom>
          <a:solidFill>
            <a:srgbClr val="FEF5E7"/>
          </a:solidFill>
          <a:ln/>
        </p:spPr>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5" name="Text 2">
            <a:extLst>
              <a:ext uri="{FF2B5EF4-FFF2-40B4-BE49-F238E27FC236}">
                <a16:creationId xmlns:a16="http://schemas.microsoft.com/office/drawing/2014/main" id="{5A500A69-2F25-A466-02FE-7C34E43F45F1}"/>
              </a:ext>
            </a:extLst>
          </p:cNvPr>
          <p:cNvSpPr/>
          <p:nvPr/>
        </p:nvSpPr>
        <p:spPr>
          <a:xfrm>
            <a:off x="282633" y="498764"/>
            <a:ext cx="6550430" cy="8025166"/>
          </a:xfrm>
          <a:prstGeom prst="rect">
            <a:avLst/>
          </a:prstGeom>
          <a:noFill/>
          <a:ln/>
        </p:spPr>
        <p:txBody>
          <a:bodyPr wrap="none" rtlCol="0" anchor="t"/>
          <a:lstStyle/>
          <a:p>
            <a:pPr marL="457200" indent="-457200">
              <a:lnSpc>
                <a:spcPct val="150000"/>
              </a:lnSpc>
              <a:buFont typeface="+mj-lt"/>
              <a:buAutoNum type="arabicPeriod"/>
            </a:pPr>
            <a:r>
              <a:rPr lang="en-US" sz="2400" dirty="0">
                <a:solidFill>
                  <a:srgbClr val="38512F"/>
                </a:solidFill>
                <a:latin typeface="Lora" pitchFamily="34" charset="0"/>
                <a:hlinkClick r:id="rId3" action="ppaction://hlinksldjump"/>
              </a:rPr>
              <a:t>Value Proposition Details</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4" action="ppaction://hlinksldjump"/>
              </a:rPr>
              <a:t>Market Details </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5" action="ppaction://hlinksldjump"/>
              </a:rPr>
              <a:t>Competition Details</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6" action="ppaction://hlinksldjump"/>
              </a:rPr>
              <a:t>Differentiation Detail</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7" action="ppaction://hlinksldjump"/>
              </a:rPr>
              <a:t>Product Detail</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8" action="ppaction://hlinksldjump"/>
              </a:rPr>
              <a:t>Go-to-Market Detail</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9" action="ppaction://hlinksldjump"/>
              </a:rPr>
              <a:t>Financial Model Detail</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ea typeface="Lora" pitchFamily="34" charset="-122"/>
                <a:cs typeface="Lora" pitchFamily="34" charset="-120"/>
                <a:hlinkClick r:id="rId10" action="ppaction://hlinksldjump"/>
              </a:rPr>
              <a:t>Financial Model Market Analysis</a:t>
            </a:r>
            <a:endParaRPr lang="en-US" sz="2400" dirty="0">
              <a:solidFill>
                <a:srgbClr val="38512F"/>
              </a:solidFill>
              <a:latin typeface="Lora" pitchFamily="34" charset="0"/>
              <a:ea typeface="Lora" pitchFamily="34" charset="-122"/>
              <a:cs typeface="Lora" pitchFamily="34" charset="-120"/>
            </a:endParaRPr>
          </a:p>
          <a:p>
            <a:pPr marL="457200" indent="-457200">
              <a:lnSpc>
                <a:spcPct val="150000"/>
              </a:lnSpc>
              <a:buFont typeface="+mj-lt"/>
              <a:buAutoNum type="arabicPeriod"/>
            </a:pPr>
            <a:r>
              <a:rPr lang="en-US" sz="2400" dirty="0">
                <a:solidFill>
                  <a:srgbClr val="38512F"/>
                </a:solidFill>
                <a:latin typeface="Lora" pitchFamily="34" charset="0"/>
                <a:hlinkClick r:id="rId11" action="ppaction://hlinksldjump"/>
              </a:rPr>
              <a:t>Returns(NPV/IRR)</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12" action="ppaction://hlinksldjump"/>
              </a:rPr>
              <a:t>Sensitivity Analysis: Part 1</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13" action="ppaction://hlinksldjump"/>
              </a:rPr>
              <a:t>Sensitivity Analysis: Part 2</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14" action="ppaction://hlinksldjump"/>
              </a:rPr>
              <a:t>Success Factors &amp; Risks Details</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15" action="ppaction://hlinksldjump"/>
              </a:rPr>
              <a:t>Ask for Details</a:t>
            </a:r>
            <a:endParaRPr lang="en-US" sz="2400" dirty="0">
              <a:solidFill>
                <a:srgbClr val="38512F"/>
              </a:solidFill>
              <a:latin typeface="Lora" pitchFamily="34" charset="0"/>
            </a:endParaRPr>
          </a:p>
          <a:p>
            <a:pPr marL="457200" indent="-457200">
              <a:lnSpc>
                <a:spcPct val="150000"/>
              </a:lnSpc>
              <a:buFont typeface="+mj-lt"/>
              <a:buAutoNum type="arabicPeriod"/>
            </a:pPr>
            <a:r>
              <a:rPr lang="en-US" sz="2400" dirty="0">
                <a:solidFill>
                  <a:srgbClr val="38512F"/>
                </a:solidFill>
                <a:latin typeface="Lora" pitchFamily="34" charset="0"/>
                <a:hlinkClick r:id="rId16" action="ppaction://hlinksldjump"/>
              </a:rPr>
              <a:t>Next Steps Detail</a:t>
            </a:r>
            <a:endParaRPr lang="en-US" sz="2400" dirty="0">
              <a:solidFill>
                <a:srgbClr val="38512F"/>
              </a:solidFill>
              <a:latin typeface="Lora" pitchFamily="34" charset="0"/>
            </a:endParaRPr>
          </a:p>
        </p:txBody>
      </p:sp>
      <p:sp>
        <p:nvSpPr>
          <p:cNvPr id="6" name="Text 2">
            <a:extLst>
              <a:ext uri="{FF2B5EF4-FFF2-40B4-BE49-F238E27FC236}">
                <a16:creationId xmlns:a16="http://schemas.microsoft.com/office/drawing/2014/main" id="{4B384385-E440-CC81-597A-A7770D4CEE5E}"/>
              </a:ext>
            </a:extLst>
          </p:cNvPr>
          <p:cNvSpPr/>
          <p:nvPr/>
        </p:nvSpPr>
        <p:spPr>
          <a:xfrm>
            <a:off x="7115696" y="498764"/>
            <a:ext cx="6550430" cy="7670324"/>
          </a:xfrm>
          <a:prstGeom prst="rect">
            <a:avLst/>
          </a:prstGeom>
          <a:noFill/>
          <a:ln/>
        </p:spPr>
        <p:txBody>
          <a:bodyPr wrap="none" rtlCol="0" anchor="t"/>
          <a:lstStyle/>
          <a:p>
            <a:pPr>
              <a:lnSpc>
                <a:spcPct val="150000"/>
              </a:lnSpc>
            </a:pPr>
            <a:r>
              <a:rPr lang="en-US" sz="2400" dirty="0">
                <a:solidFill>
                  <a:srgbClr val="38512F"/>
                </a:solidFill>
                <a:latin typeface="Lora" pitchFamily="34" charset="0"/>
              </a:rPr>
              <a:t>15. </a:t>
            </a:r>
            <a:r>
              <a:rPr lang="en-US" sz="2400" dirty="0">
                <a:solidFill>
                  <a:srgbClr val="38512F"/>
                </a:solidFill>
                <a:latin typeface="Lora" pitchFamily="34" charset="0"/>
                <a:hlinkClick r:id="rId17" action="ppaction://hlinksldjump"/>
              </a:rPr>
              <a:t>Team Capabilities </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16. </a:t>
            </a:r>
            <a:r>
              <a:rPr lang="en-US" sz="2400" dirty="0">
                <a:solidFill>
                  <a:srgbClr val="38512F"/>
                </a:solidFill>
                <a:latin typeface="Lora" pitchFamily="34" charset="0"/>
                <a:hlinkClick r:id="rId18" action="ppaction://hlinksldjump"/>
              </a:rPr>
              <a:t>Organization Charts</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17. </a:t>
            </a:r>
            <a:r>
              <a:rPr lang="en-US" sz="2400" dirty="0">
                <a:solidFill>
                  <a:srgbClr val="38512F"/>
                </a:solidFill>
                <a:latin typeface="Lora" pitchFamily="34" charset="0"/>
                <a:hlinkClick r:id="rId19" action="ppaction://hlinksldjump"/>
              </a:rPr>
              <a:t>Culture and Values</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18. </a:t>
            </a:r>
            <a:r>
              <a:rPr lang="en-US" sz="2400" dirty="0">
                <a:solidFill>
                  <a:srgbClr val="38512F"/>
                </a:solidFill>
                <a:latin typeface="Lora" pitchFamily="34" charset="0"/>
                <a:hlinkClick r:id="rId20" action="ppaction://hlinksldjump"/>
              </a:rPr>
              <a:t>OKRs </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19. </a:t>
            </a:r>
            <a:r>
              <a:rPr lang="en-US" sz="2400" dirty="0">
                <a:solidFill>
                  <a:srgbClr val="38512F"/>
                </a:solidFill>
                <a:latin typeface="Lora" pitchFamily="34" charset="0"/>
                <a:hlinkClick r:id="rId21" action="ppaction://hlinksldjump"/>
              </a:rPr>
              <a:t>Key Metrics</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20. </a:t>
            </a:r>
            <a:r>
              <a:rPr lang="en-US" sz="2400" dirty="0">
                <a:solidFill>
                  <a:srgbClr val="38512F"/>
                </a:solidFill>
                <a:latin typeface="Lora" pitchFamily="34" charset="0"/>
                <a:hlinkClick r:id="rId22" action="ppaction://hlinksldjump"/>
              </a:rPr>
              <a:t>Performance Oversight &amp; Management</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21. </a:t>
            </a:r>
            <a:r>
              <a:rPr lang="en-US" sz="2400" dirty="0">
                <a:solidFill>
                  <a:srgbClr val="38512F"/>
                </a:solidFill>
                <a:latin typeface="Lora" pitchFamily="34" charset="0"/>
                <a:hlinkClick r:id="rId23" action="ppaction://hlinksldjump"/>
              </a:rPr>
              <a:t>Exit Landscape</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22. </a:t>
            </a:r>
            <a:r>
              <a:rPr lang="en-US" sz="2400" dirty="0">
                <a:solidFill>
                  <a:srgbClr val="38512F"/>
                </a:solidFill>
                <a:latin typeface="Lora" pitchFamily="34" charset="0"/>
                <a:hlinkClick r:id="rId24" action="ppaction://hlinksldjump"/>
              </a:rPr>
              <a:t>Act II</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23. </a:t>
            </a:r>
            <a:r>
              <a:rPr lang="en-US" sz="2400" dirty="0">
                <a:solidFill>
                  <a:srgbClr val="38512F"/>
                </a:solidFill>
                <a:latin typeface="Lora" pitchFamily="34" charset="0"/>
                <a:hlinkClick r:id="rId25" action="ppaction://hlinksldjump"/>
              </a:rPr>
              <a:t>Plan B</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24. </a:t>
            </a:r>
            <a:r>
              <a:rPr lang="en-US" sz="2400" dirty="0">
                <a:solidFill>
                  <a:srgbClr val="38512F"/>
                </a:solidFill>
                <a:latin typeface="Lora" pitchFamily="34" charset="0"/>
                <a:hlinkClick r:id="rId26" action="ppaction://hlinksldjump"/>
              </a:rPr>
              <a:t>Ethical and Legal Compliance</a:t>
            </a:r>
            <a:endParaRPr lang="en-US" sz="2400" dirty="0">
              <a:solidFill>
                <a:srgbClr val="38512F"/>
              </a:solidFill>
              <a:latin typeface="Lora" pitchFamily="34" charset="0"/>
            </a:endParaRPr>
          </a:p>
          <a:p>
            <a:pPr>
              <a:lnSpc>
                <a:spcPct val="150000"/>
              </a:lnSpc>
            </a:pPr>
            <a:r>
              <a:rPr lang="en-US" sz="2400" dirty="0">
                <a:solidFill>
                  <a:srgbClr val="38512F"/>
                </a:solidFill>
                <a:latin typeface="Lora" pitchFamily="34" charset="0"/>
              </a:rPr>
              <a:t>25. </a:t>
            </a:r>
            <a:r>
              <a:rPr lang="en-US" sz="2400" dirty="0">
                <a:solidFill>
                  <a:srgbClr val="38512F"/>
                </a:solidFill>
                <a:latin typeface="Lora" pitchFamily="34" charset="0"/>
                <a:hlinkClick r:id="rId27" action="ppaction://hlinksldjump"/>
              </a:rPr>
              <a:t>Business Details (Number of Meals &amp; </a:t>
            </a:r>
          </a:p>
          <a:p>
            <a:pPr>
              <a:lnSpc>
                <a:spcPct val="150000"/>
              </a:lnSpc>
            </a:pPr>
            <a:r>
              <a:rPr lang="en-US" sz="2400" dirty="0">
                <a:solidFill>
                  <a:srgbClr val="38512F"/>
                </a:solidFill>
                <a:latin typeface="Lora" pitchFamily="34" charset="0"/>
                <a:hlinkClick r:id="rId27" action="ppaction://hlinksldjump"/>
              </a:rPr>
              <a:t>Customers)</a:t>
            </a:r>
            <a:endParaRPr lang="en-US" sz="2400" dirty="0">
              <a:solidFill>
                <a:srgbClr val="38512F"/>
              </a:solidFill>
              <a:latin typeface="Lora" pitchFamily="34" charset="0"/>
            </a:endParaRPr>
          </a:p>
          <a:p>
            <a:pPr>
              <a:lnSpc>
                <a:spcPct val="150000"/>
              </a:lnSpc>
            </a:pPr>
            <a:endParaRPr lang="en-US" sz="2400" dirty="0">
              <a:solidFill>
                <a:srgbClr val="38512F"/>
              </a:solidFill>
              <a:latin typeface="Lora" pitchFamily="34" charset="0"/>
            </a:endParaRPr>
          </a:p>
          <a:p>
            <a:pPr>
              <a:lnSpc>
                <a:spcPct val="150000"/>
              </a:lnSpc>
            </a:pPr>
            <a:endParaRPr lang="en-US" sz="2400" dirty="0">
              <a:solidFill>
                <a:srgbClr val="38512F"/>
              </a:solidFill>
              <a:latin typeface="Lora" pitchFamily="34" charset="0"/>
            </a:endParaRPr>
          </a:p>
        </p:txBody>
      </p:sp>
      <p:pic>
        <p:nvPicPr>
          <p:cNvPr id="4" name="Picture 3">
            <a:extLst>
              <a:ext uri="{FF2B5EF4-FFF2-40B4-BE49-F238E27FC236}">
                <a16:creationId xmlns:a16="http://schemas.microsoft.com/office/drawing/2014/main" id="{4D999FB9-E3A4-E7A1-C812-0281101B60D2}"/>
              </a:ext>
            </a:extLst>
          </p:cNvPr>
          <p:cNvPicPr>
            <a:picLocks noChangeAspect="1"/>
          </p:cNvPicPr>
          <p:nvPr/>
        </p:nvPicPr>
        <p:blipFill>
          <a:blip r:embed="rId28"/>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123302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233991"/>
            <a:ext cx="14630400" cy="8229600"/>
          </a:xfrm>
          <a:prstGeom prst="rect">
            <a:avLst/>
          </a:prstGeom>
          <a:solidFill>
            <a:srgbClr val="FEF5E7"/>
          </a:solidFill>
          <a:ln/>
        </p:spPr>
      </p:sp>
      <p:sp>
        <p:nvSpPr>
          <p:cNvPr id="4" name="Text 2"/>
          <p:cNvSpPr/>
          <p:nvPr/>
        </p:nvSpPr>
        <p:spPr>
          <a:xfrm>
            <a:off x="4234895" y="672645"/>
            <a:ext cx="6825754" cy="761597"/>
          </a:xfrm>
          <a:prstGeom prst="rect">
            <a:avLst/>
          </a:prstGeom>
          <a:noFill/>
          <a:ln/>
        </p:spPr>
        <p:txBody>
          <a:bodyPr wrap="none" rtlCol="0" anchor="t"/>
          <a:lstStyle/>
          <a:p>
            <a:pPr marL="0" indent="0">
              <a:lnSpc>
                <a:spcPts val="6042"/>
              </a:lnSpc>
              <a:buNone/>
            </a:pPr>
            <a:r>
              <a:rPr lang="en-US" sz="4647" dirty="0">
                <a:solidFill>
                  <a:srgbClr val="38512F"/>
                </a:solidFill>
                <a:latin typeface="Lora" pitchFamily="34" charset="0"/>
                <a:ea typeface="Lora" pitchFamily="34" charset="-122"/>
                <a:cs typeface="Lora" pitchFamily="34" charset="-120"/>
              </a:rPr>
              <a:t>Value Proposition Detail</a:t>
            </a:r>
            <a:endParaRPr lang="en-US" sz="4647" dirty="0"/>
          </a:p>
        </p:txBody>
      </p:sp>
      <p:sp>
        <p:nvSpPr>
          <p:cNvPr id="7" name="Text 5"/>
          <p:cNvSpPr/>
          <p:nvPr/>
        </p:nvSpPr>
        <p:spPr>
          <a:xfrm>
            <a:off x="1121212" y="3964348"/>
            <a:ext cx="3657362" cy="2109048"/>
          </a:xfrm>
          <a:prstGeom prst="rect">
            <a:avLst/>
          </a:prstGeom>
          <a:noFill/>
          <a:ln/>
        </p:spPr>
        <p:txBody>
          <a:bodyPr wrap="square" rtlCol="0" anchor="t"/>
          <a:lstStyle/>
          <a:p>
            <a:pPr marL="0" indent="0">
              <a:lnSpc>
                <a:spcPts val="3346"/>
              </a:lnSpc>
              <a:buNone/>
            </a:pPr>
            <a:endParaRPr lang="en-US" sz="1859" dirty="0"/>
          </a:p>
        </p:txBody>
      </p:sp>
      <p:sp>
        <p:nvSpPr>
          <p:cNvPr id="9" name="Shape 9">
            <a:extLst>
              <a:ext uri="{FF2B5EF4-FFF2-40B4-BE49-F238E27FC236}">
                <a16:creationId xmlns:a16="http://schemas.microsoft.com/office/drawing/2014/main" id="{51690DCF-625C-A7C3-3279-4DBE6FDA7A7E}"/>
              </a:ext>
            </a:extLst>
          </p:cNvPr>
          <p:cNvSpPr/>
          <p:nvPr/>
        </p:nvSpPr>
        <p:spPr>
          <a:xfrm>
            <a:off x="299445" y="1956982"/>
            <a:ext cx="7870900" cy="5412958"/>
          </a:xfrm>
          <a:prstGeom prst="roundRect">
            <a:avLst>
              <a:gd name="adj" fmla="val 2235"/>
            </a:avLst>
          </a:prstGeom>
          <a:solidFill>
            <a:srgbClr val="F6E9D5"/>
          </a:solidFill>
          <a:ln/>
        </p:spPr>
        <p:txBody>
          <a:bodyPr/>
          <a:lstStyle/>
          <a:p>
            <a:r>
              <a:rPr lang="en-US" sz="2000" b="1" dirty="0">
                <a:solidFill>
                  <a:schemeClr val="accent6">
                    <a:lumMod val="50000"/>
                  </a:schemeClr>
                </a:solidFill>
                <a:latin typeface="Source Sans Pro" panose="020B0503030403020204" pitchFamily="34" charset="0"/>
                <a:ea typeface="Source Sans Pro" panose="020B0503030403020204" pitchFamily="34" charset="0"/>
              </a:rPr>
              <a:t>User-Friendly Solutions: Premium+ Plan</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Enjoy the convenience of capped meal orders.</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Perfect for families, group gatherings, and friends.</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Flexible and inclusive meal planning for everyone.</a:t>
            </a:r>
          </a:p>
          <a:p>
            <a:pPr marL="285750" indent="-28575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r>
              <a:rPr lang="en-US" sz="2000" b="1" dirty="0">
                <a:solidFill>
                  <a:schemeClr val="accent6">
                    <a:lumMod val="50000"/>
                  </a:schemeClr>
                </a:solidFill>
                <a:latin typeface="Source Sans Pro" panose="020B0503030403020204" pitchFamily="34" charset="0"/>
                <a:ea typeface="Source Sans Pro" panose="020B0503030403020204" pitchFamily="34" charset="0"/>
              </a:rPr>
              <a:t>Personalized Meal Selection: Tailored to Your Tastes</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Enjoy a personalized meal selection.</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Based on your preferred ingredients, include more Veg options.</a:t>
            </a:r>
          </a:p>
          <a:p>
            <a:pPr marL="285750" indent="-285750">
              <a:buFont typeface="Arial" panose="020B0604020202020204" pitchFamily="34" charset="0"/>
              <a:buChar char="•"/>
            </a:pPr>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r>
              <a:rPr lang="en-US" sz="2000" b="1" dirty="0">
                <a:solidFill>
                  <a:schemeClr val="accent6">
                    <a:lumMod val="50000"/>
                  </a:schemeClr>
                </a:solidFill>
                <a:latin typeface="Source Sans Pro" panose="020B0503030403020204" pitchFamily="34" charset="0"/>
                <a:ea typeface="Source Sans Pro" panose="020B0503030403020204" pitchFamily="34" charset="0"/>
              </a:rPr>
              <a:t>AI Image Scanning Technology: Providing Nutritional Information</a:t>
            </a: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Understanding of nutritional impacts through image scanning.</a:t>
            </a:r>
            <a:endParaRPr lang="en-US" sz="2000" b="1" dirty="0">
              <a:solidFill>
                <a:schemeClr val="accent6">
                  <a:lumMod val="50000"/>
                </a:schemeClr>
              </a:solidFill>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US" sz="2000" dirty="0">
                <a:solidFill>
                  <a:schemeClr val="accent6">
                    <a:lumMod val="50000"/>
                  </a:schemeClr>
                </a:solidFill>
                <a:latin typeface="Source Sans Pro" panose="020B0503030403020204" pitchFamily="34" charset="0"/>
                <a:ea typeface="Source Sans Pro" panose="020B0503030403020204" pitchFamily="34" charset="0"/>
              </a:rPr>
              <a:t>Personalized meal assistance from nutritionists.</a:t>
            </a:r>
          </a:p>
          <a:p>
            <a:endParaRPr lang="en-US" sz="2000" dirty="0">
              <a:solidFill>
                <a:schemeClr val="accent6">
                  <a:lumMod val="50000"/>
                </a:schemeClr>
              </a:solidFill>
              <a:latin typeface="Source Sans Pro" panose="020B0503030403020204" pitchFamily="34" charset="0"/>
              <a:ea typeface="Source Sans Pro" panose="020B0503030403020204" pitchFamily="34" charset="0"/>
            </a:endParaRPr>
          </a:p>
          <a:p>
            <a:r>
              <a:rPr lang="en-US" sz="2000" b="1" i="0" dirty="0">
                <a:solidFill>
                  <a:schemeClr val="accent6">
                    <a:lumMod val="50000"/>
                  </a:schemeClr>
                </a:solidFill>
                <a:effectLst/>
                <a:latin typeface="Source Sans Pro" panose="020B0503030403020204" pitchFamily="34" charset="0"/>
                <a:ea typeface="Source Sans Pro" panose="020B0503030403020204" pitchFamily="34" charset="0"/>
              </a:rPr>
              <a:t>On-Demand Nutritionist Consultations</a:t>
            </a:r>
          </a:p>
          <a:p>
            <a:pPr marL="342900" indent="-342900">
              <a:buFont typeface="Arial" panose="020B0604020202020204" pitchFamily="34" charset="0"/>
              <a:buChar char="•"/>
            </a:pPr>
            <a:r>
              <a:rPr lang="en-US" sz="2000" i="0" dirty="0">
                <a:solidFill>
                  <a:schemeClr val="accent6">
                    <a:lumMod val="50000"/>
                  </a:schemeClr>
                </a:solidFill>
                <a:effectLst/>
                <a:latin typeface="Source Sans Pro" panose="020B0503030403020204" pitchFamily="34" charset="0"/>
                <a:ea typeface="Source Sans Pro" panose="020B0503030403020204" pitchFamily="34" charset="0"/>
              </a:rPr>
              <a:t>Expert guidance on choosing the right ingredients based on your dietary preferences and health goals.</a:t>
            </a:r>
          </a:p>
          <a:p>
            <a:pPr marL="285750" indent="-285750">
              <a:buFont typeface="Arial" panose="020B0604020202020204" pitchFamily="34" charset="0"/>
              <a:buChar char="•"/>
            </a:pPr>
            <a:endParaRPr lang="en-US" sz="1860" dirty="0">
              <a:solidFill>
                <a:schemeClr val="accent6">
                  <a:lumMod val="50000"/>
                </a:schemeClr>
              </a:solidFill>
              <a:latin typeface="Source Sans Pro" panose="020B0503030403020204" pitchFamily="34" charset="0"/>
              <a:ea typeface="Source Sans Pro" panose="020B0503030403020204" pitchFamily="34" charset="0"/>
            </a:endParaRPr>
          </a:p>
          <a:p>
            <a:endParaRPr lang="en-US" sz="2400" dirty="0"/>
          </a:p>
          <a:p>
            <a:endParaRPr lang="en-US" sz="2400" dirty="0"/>
          </a:p>
          <a:p>
            <a:endParaRPr lang="en-US" sz="2400"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FD16D406-E498-33DE-41B5-0106B99F9D90}"/>
              </a:ext>
            </a:extLst>
          </p:cNvPr>
          <p:cNvPicPr>
            <a:picLocks noChangeAspect="1"/>
          </p:cNvPicPr>
          <p:nvPr/>
        </p:nvPicPr>
        <p:blipFill>
          <a:blip r:embed="rId3"/>
          <a:stretch>
            <a:fillRect/>
          </a:stretch>
        </p:blipFill>
        <p:spPr>
          <a:xfrm>
            <a:off x="8343900" y="2349988"/>
            <a:ext cx="6122670" cy="3529623"/>
          </a:xfrm>
          <a:prstGeom prst="rect">
            <a:avLst/>
          </a:prstGeom>
        </p:spPr>
      </p:pic>
      <p:pic>
        <p:nvPicPr>
          <p:cNvPr id="5" name="Picture 4">
            <a:extLst>
              <a:ext uri="{FF2B5EF4-FFF2-40B4-BE49-F238E27FC236}">
                <a16:creationId xmlns:a16="http://schemas.microsoft.com/office/drawing/2014/main" id="{D2BFB6A0-42D6-334C-6761-1CC8D74997E8}"/>
              </a:ext>
            </a:extLst>
          </p:cNvPr>
          <p:cNvPicPr>
            <a:picLocks noChangeAspect="1"/>
          </p:cNvPicPr>
          <p:nvPr/>
        </p:nvPicPr>
        <p:blipFill>
          <a:blip r:embed="rId4"/>
          <a:stretch>
            <a:fillRect/>
          </a:stretch>
        </p:blipFill>
        <p:spPr>
          <a:xfrm flipH="1">
            <a:off x="14099262" y="0"/>
            <a:ext cx="531138" cy="591682"/>
          </a:xfrm>
          <a:prstGeom prst="rect">
            <a:avLst/>
          </a:prstGeom>
        </p:spPr>
      </p:pic>
    </p:spTree>
    <p:extLst>
      <p:ext uri="{BB962C8B-B14F-4D97-AF65-F5344CB8AC3E}">
        <p14:creationId xmlns:p14="http://schemas.microsoft.com/office/powerpoint/2010/main" val="2242568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13754</TotalTime>
  <Words>2601</Words>
  <Application>Microsoft Macintosh PowerPoint</Application>
  <PresentationFormat>Custom</PresentationFormat>
  <Paragraphs>455</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Lora</vt:lpstr>
      <vt:lpstr>Söhne</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17</cp:revision>
  <dcterms:created xsi:type="dcterms:W3CDTF">2023-07-09T14:04:25Z</dcterms:created>
  <dcterms:modified xsi:type="dcterms:W3CDTF">2023-08-03T14:14:16Z</dcterms:modified>
</cp:coreProperties>
</file>